
<file path=[Content_Types].xml><?xml version="1.0" encoding="utf-8"?>
<Types xmlns="http://schemas.openxmlformats.org/package/2006/content-types">
  <Override PartName="/ppt/theme/theme5.xml" ContentType="application/vnd.openxmlformats-officedocument.theme+xml"/>
  <Override PartName="/ppt/slideLayouts/slideLayout307.xml" ContentType="application/vnd.openxmlformats-officedocument.presentationml.slideLayout+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46.xml" ContentType="application/vnd.openxmlformats-officedocument.presentationml.slideLayout+xml"/>
  <Override PartName="/ppt/slideLayouts/slideLayout193.xml" ContentType="application/vnd.openxmlformats-officedocument.presentationml.slideLayout+xml"/>
  <Override PartName="/ppt/slideLayouts/slideLayout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Override PartName="/ppt/slideLayouts/slideLayout269.xml" ContentType="application/vnd.openxmlformats-officedocument.presentationml.slideLayout+xml"/>
  <Default Extension="xml" ContentType="application/xml"/>
  <Override PartName="/ppt/slideLayouts/slideLayout24.xml" ContentType="application/vnd.openxmlformats-officedocument.presentationml.slideLayout+xml"/>
  <Override PartName="/ppt/slideLayouts/slideLayout71.xml" ContentType="application/vnd.openxmlformats-officedocument.presentationml.slideLayout+xml"/>
  <Override PartName="/ppt/slideLayouts/slideLayout247.xml" ContentType="application/vnd.openxmlformats-officedocument.presentationml.slideLayout+xml"/>
  <Override PartName="/ppt/theme/theme29.xml" ContentType="application/vnd.openxmlformats-officedocument.theme+xml"/>
  <Override PartName="/ppt/slideLayouts/slideLayout294.xml" ContentType="application/vnd.openxmlformats-officedocument.presentationml.slideLayout+xml"/>
  <Override PartName="/ppt/slideLayouts/slideLayout310.xml" ContentType="application/vnd.openxmlformats-officedocument.presentationml.slideLayout+xml"/>
  <Override PartName="/ppt/slideMasters/slideMaster33.xml" ContentType="application/vnd.openxmlformats-officedocument.presentationml.slideMaster+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Layouts/slideLayout225.xml" ContentType="application/vnd.openxmlformats-officedocument.presentationml.slideLayout+xml"/>
  <Override PartName="/ppt/slideLayouts/slideLayout272.xml" ContentType="application/vnd.openxmlformats-officedocument.presentationml.slideLayout+xml"/>
  <Override PartName="/ppt/theme/theme21.xml" ContentType="application/vnd.openxmlformats-officedocument.theme+xml"/>
  <Override PartName="/ppt/slideLayouts/slideLayout198.xml" ContentType="application/vnd.openxmlformats-officedocument.presentationml.slideLayout+xml"/>
  <Override PartName="/ppt/slideLayouts/slideLayout203.xml" ContentType="application/vnd.openxmlformats-officedocument.presentationml.slideLayout+xml"/>
  <Override PartName="/ppt/slideLayouts/slideLayout214.xml" ContentType="application/vnd.openxmlformats-officedocument.presentationml.slideLayout+xml"/>
  <Override PartName="/ppt/slideLayouts/slideLayout250.xml" ContentType="application/vnd.openxmlformats-officedocument.presentationml.slideLayout+xml"/>
  <Override PartName="/ppt/slideLayouts/slideLayout261.xml" ContentType="application/vnd.openxmlformats-officedocument.presentationml.slideLayout+xml"/>
  <Override PartName="/ppt/theme/theme32.xml" ContentType="application/vnd.openxmlformats-officedocument.theme+xml"/>
  <Override PartName="/ppt/slideLayouts/slideLayout87.xml" ContentType="application/vnd.openxmlformats-officedocument.presentationml.slideLayout+xml"/>
  <Override PartName="/ppt/theme/theme10.xml" ContentType="application/vnd.openxmlformats-officedocument.theme+xml"/>
  <Override PartName="/ppt/slideLayouts/slideLayout98.xml" ContentType="application/vnd.openxmlformats-officedocument.presentationml.slideLayout+xml"/>
  <Override PartName="/ppt/slideLayouts/slideLayout187.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18.xml" ContentType="application/vnd.openxmlformats-officedocument.presentationml.slideLayout+xml"/>
  <Override PartName="/ppt/slideLayouts/slideLayout129.xml" ContentType="application/vnd.openxmlformats-officedocument.presentationml.slideLayout+xml"/>
  <Override PartName="/ppt/slideLayouts/slideLayout165.xml" ContentType="application/vnd.openxmlformats-officedocument.presentationml.slideLayout+xml"/>
  <Override PartName="/ppt/slideLayouts/slideLayout176.xml" ContentType="application/vnd.openxmlformats-officedocument.presentationml.slideLayout+xml"/>
  <Override PartName="/ppt/slideLayouts/slideLayout31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slideLayouts/slideLayout299.xml" ContentType="application/vnd.openxmlformats-officedocument.presentationml.slideLayout+xml"/>
  <Override PartName="/ppt/slideLayouts/slideLayout304.xml" ContentType="application/vnd.openxmlformats-officedocument.presentationml.slideLayout+xml"/>
  <Override PartName="/ppt/slideMasters/slideMaster27.xml" ContentType="application/vnd.openxmlformats-officedocument.presentationml.slideMaster+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Override PartName="/ppt/slideLayouts/slideLayout277.xml" ContentType="application/vnd.openxmlformats-officedocument.presentationml.slideLayout+xml"/>
  <Override PartName="/ppt/slideLayouts/slideLayout288.xml" ContentType="application/vnd.openxmlformats-officedocument.presentationml.slideLayout+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slideLayouts/slideLayout219.xml" ContentType="application/vnd.openxmlformats-officedocument.presentationml.slideLayout+xml"/>
  <Override PartName="/ppt/slideLayouts/slideLayout266.xml" ContentType="application/vnd.openxmlformats-officedocument.presentationml.slideLayout+xml"/>
  <Override PartName="/ppt/theme/theme37.xml" ContentType="application/vnd.openxmlformats-officedocument.theme+xml"/>
  <Override PartName="/docProps/app.xml" ContentType="application/vnd.openxmlformats-officedocument.extended-properties+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theme/theme26.xml" ContentType="application/vnd.openxmlformats-officedocument.theme+xml"/>
  <Override PartName="/ppt/slideLayouts/slideLayout255.xml" ContentType="application/vnd.openxmlformats-officedocument.presentationml.slideLayout+xml"/>
  <Override PartName="/ppt/slideMasters/slideMaster30.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slideLayouts/slideLayout233.xml" ContentType="application/vnd.openxmlformats-officedocument.presentationml.slideLayout+xml"/>
  <Override PartName="/ppt/slideLayouts/slideLayout244.xml" ContentType="application/vnd.openxmlformats-officedocument.presentationml.slideLayout+xml"/>
  <Override PartName="/ppt/slideLayouts/slideLayout280.xml" ContentType="application/vnd.openxmlformats-officedocument.presentationml.slideLayout+xml"/>
  <Override PartName="/ppt/slideLayouts/slideLayout291.xml" ContentType="application/vnd.openxmlformats-officedocument.presentationml.slideLayout+xml"/>
  <Override PartName="/ppt/slideLayouts/slideLayout222.xml" ContentType="application/vnd.openxmlformats-officedocument.presentationml.slideLayout+xml"/>
  <Override PartName="/ppt/slideMasters/slideMaster5.xml" ContentType="application/vnd.openxmlformats-officedocument.presentationml.slideMaster+xml"/>
  <Override PartName="/ppt/theme/theme7.xml" ContentType="application/vnd.openxmlformats-officedocument.theme+xml"/>
  <Override PartName="/ppt/slideLayouts/slideLayout59.xml" ContentType="application/vnd.openxmlformats-officedocument.presentationml.slideLayout+xml"/>
  <Override PartName="/ppt/slideLayouts/slideLayout159.xml" ContentType="application/vnd.openxmlformats-officedocument.presentationml.slideLayout+xml"/>
  <Override PartName="/ppt/slideLayouts/slideLayout211.xml" ContentType="application/vnd.openxmlformats-officedocument.presentationml.slideLayout+xml"/>
  <Override PartName="/ppt/slideLayouts/slideLayout309.xml" ContentType="application/vnd.openxmlformats-officedocument.presentationml.slideLayout+xml"/>
  <Override PartName="/ppt/notesSlides/notesSlide4.xml" ContentType="application/vnd.openxmlformats-officedocument.presentationml.notesSlide+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slideLayouts/slideLayout249.xml" ContentType="application/vnd.openxmlformats-officedocument.presentationml.slideLayout+xml"/>
  <Override PartName="/ppt/slideLayouts/slideLayout296.xml" ContentType="application/vnd.openxmlformats-officedocument.presentationml.slideLayout+xml"/>
  <Override PartName="/ppt/slideLayouts/slideLayout301.xml" ContentType="application/vnd.openxmlformats-officedocument.presentationml.slideLayout+xml"/>
  <Override PartName="/ppt/slideLayouts/slideLayout312.xml" ContentType="application/vnd.openxmlformats-officedocument.presentationml.slideLayout+xml"/>
  <Override PartName="/ppt/slideMasters/slideMaster35.xml" ContentType="application/vnd.openxmlformats-officedocument.presentationml.slideMaster+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238.xml" ContentType="application/vnd.openxmlformats-officedocument.presentationml.slideLayout+xml"/>
  <Override PartName="/ppt/slideLayouts/slideLayout285.xml" ContentType="application/vnd.openxmlformats-officedocument.presentationml.slideLayout+xml"/>
  <Override PartName="/ppt/slideMasters/slideMaster24.xml" ContentType="application/vnd.openxmlformats-officedocument.presentationml.slideMaster+xml"/>
  <Override PartName="/ppt/slideLayouts/slideLayout40.xml" ContentType="application/vnd.openxmlformats-officedocument.presentationml.slideLayout+xml"/>
  <Override PartName="/ppt/slideLayouts/slideLayout227.xml" ContentType="application/vnd.openxmlformats-officedocument.presentationml.slideLayout+xml"/>
  <Override PartName="/ppt/slideLayouts/slideLayout274.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theme/theme23.xml" ContentType="application/vnd.openxmlformats-officedocument.theme+xml"/>
  <Override PartName="/ppt/slideLayouts/slideLayout216.xml" ContentType="application/vnd.openxmlformats-officedocument.presentationml.slideLayout+xml"/>
  <Override PartName="/ppt/slideLayouts/slideLayout252.xml" ContentType="application/vnd.openxmlformats-officedocument.presentationml.slideLayout+xml"/>
  <Override PartName="/ppt/slideLayouts/slideLayout263.xml" ContentType="application/vnd.openxmlformats-officedocument.presentationml.slideLayout+xml"/>
  <Override PartName="/ppt/theme/theme34.xml" ContentType="application/vnd.openxmlformats-officedocument.theme+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slideLayouts/slideLayout241.xml" ContentType="application/vnd.openxmlformats-officedocument.presentationml.slideLayout+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78.xml" ContentType="application/vnd.openxmlformats-officedocument.presentationml.slideLayout+xml"/>
  <Override PartName="/ppt/slideLayouts/slideLayout230.xml" ContentType="application/vnd.openxmlformats-officedocument.presentationml.slideLayout+xml"/>
  <Override PartName="/ppt/slideLayouts/slideLayout317.xml" ContentType="application/vnd.openxmlformats-officedocument.presentationml.slideLayout+xml"/>
  <Override PartName="/ppt/slideMasters/slideMaster2.xml" ContentType="application/vnd.openxmlformats-officedocument.presentationml.slideMaster+xml"/>
  <Override PartName="/ppt/theme/theme4.xml" ContentType="application/vnd.openxmlformats-officedocument.theme+xml"/>
  <Override PartName="/ppt/slideLayouts/slideLayout67.xml" ContentType="application/vnd.openxmlformats-officedocument.presentationml.slideLayout+xml"/>
  <Override PartName="/ppt/slideLayouts/slideLayout109.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slideLayouts/slideLayout306.xml" ContentType="application/vnd.openxmlformats-officedocument.presentationml.slideLayout+xml"/>
  <Override PartName="/ppt/notesSlides/notesSlide1.xml" ContentType="application/vnd.openxmlformats-officedocument.presentationml.notesSlide+xml"/>
  <Override PartName="/ppt/slideMasters/slideMaster29.xml" ContentType="application/vnd.openxmlformats-officedocument.presentationml.slideMaster+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145.xml" ContentType="application/vnd.openxmlformats-officedocument.presentationml.slideLayout+xml"/>
  <Override PartName="/ppt/slideLayouts/slideLayout192.xml" ContentType="application/vnd.openxmlformats-officedocument.presentationml.slideLayout+xml"/>
  <Override PartName="/ppt/slideLayouts/slideLayout279.xml" ContentType="application/vnd.openxmlformats-officedocument.presentationml.slideLayout+xml"/>
  <Override PartName="/ppt/slideMasters/slideMaster18.xml" ContentType="application/vnd.openxmlformats-officedocument.presentationml.slideMaster+xml"/>
  <Override PartName="/ppt/slideLayouts/slideLayout34.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34.xml" ContentType="application/vnd.openxmlformats-officedocument.presentationml.slideLayout+xml"/>
  <Override PartName="/ppt/slideLayouts/slideLayout181.xml" ContentType="application/vnd.openxmlformats-officedocument.presentationml.slideLayout+xml"/>
  <Override PartName="/ppt/slideLayouts/slideLayout268.xml" ContentType="application/vnd.openxmlformats-officedocument.presentationml.slideLayout+xml"/>
  <Override PartName="/ppt/slideLayouts/slideLayout320.xml" ContentType="application/vnd.openxmlformats-officedocument.presentationml.slideLayout+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70.xml" ContentType="application/vnd.openxmlformats-officedocument.presentationml.slideLayout+xml"/>
  <Override PartName="/ppt/slideLayouts/slideLayout257.xml" ContentType="application/vnd.openxmlformats-officedocument.presentationml.slideLayout+xml"/>
  <Override PartName="/ppt/theme/theme28.xml" ContentType="application/vnd.openxmlformats-officedocument.theme+xml"/>
  <Override PartName="/ppt/slideMasters/slideMaster32.xml" ContentType="application/vnd.openxmlformats-officedocument.presentationml.slideMaster+xml"/>
  <Override PartName="/ppt/slideLayouts/slideLayout12.xml" ContentType="application/vnd.openxmlformats-officedocument.presentationml.slideLayout+xml"/>
  <Override PartName="/ppt/slideLayouts/slideLayout101.xml" ContentType="application/vnd.openxmlformats-officedocument.presentationml.slideLayout+xml"/>
  <Override PartName="/ppt/theme/theme17.xml" ContentType="application/vnd.openxmlformats-officedocument.theme+xml"/>
  <Override PartName="/ppt/slideLayouts/slideLayout235.xml" ContentType="application/vnd.openxmlformats-officedocument.presentationml.slideLayout+xml"/>
  <Override PartName="/ppt/slideLayouts/slideLayout246.xml" ContentType="application/vnd.openxmlformats-officedocument.presentationml.slideLayout+xml"/>
  <Override PartName="/ppt/slideLayouts/slideLayout293.xml" ContentType="application/vnd.openxmlformats-officedocument.presentationml.slideLayout+xml"/>
  <Override PartName="/ppt/slideMasters/slideMaster21.xml" ContentType="application/vnd.openxmlformats-officedocument.presentationml.slideMaster+xml"/>
  <Override PartName="/ppt/slideLayouts/slideLayout224.xml" ContentType="application/vnd.openxmlformats-officedocument.presentationml.slideLayout+xml"/>
  <Override PartName="/ppt/slideLayouts/slideLayout271.xml" ContentType="application/vnd.openxmlformats-officedocument.presentationml.slideLayout+xml"/>
  <Override PartName="/ppt/slideLayouts/slideLayout282.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Layouts/slideLayout213.xml" ContentType="application/vnd.openxmlformats-officedocument.presentationml.slideLayout+xml"/>
  <Override PartName="/ppt/slideLayouts/slideLayout260.xml" ContentType="application/vnd.openxmlformats-officedocument.presentationml.slideLayout+xml"/>
  <Override PartName="/ppt/theme/theme31.xml" ContentType="application/vnd.openxmlformats-officedocument.theme+xml"/>
  <Override PartName="/ppt/notesSlides/notesSlide6.xml" ContentType="application/vnd.openxmlformats-officedocument.presentationml.notesSlide+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theme/theme20.xml" ContentType="application/vnd.openxmlformats-officedocument.theme+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slideLayouts/slideLayout298.xml" ContentType="application/vnd.openxmlformats-officedocument.presentationml.slideLayout+xml"/>
  <Override PartName="/ppt/slideLayouts/slideLayout303.xml" ContentType="application/vnd.openxmlformats-officedocument.presentationml.slideLayout+xml"/>
  <Override PartName="/ppt/slideLayouts/slideLayout314.xml" ContentType="application/vnd.openxmlformats-officedocument.presentationml.slideLayout+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287.xml" ContentType="application/vnd.openxmlformats-officedocument.presentationml.slideLayout+xml"/>
  <Override PartName="/ppt/slideMasters/slideMaster26.xml" ContentType="application/vnd.openxmlformats-officedocument.presentationml.slideMaster+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Layouts/slideLayout229.xml" ContentType="application/vnd.openxmlformats-officedocument.presentationml.slideLayout+xml"/>
  <Override PartName="/ppt/slideLayouts/slideLayout276.xml" ContentType="application/vnd.openxmlformats-officedocument.presentationml.slideLayout+xml"/>
  <Override PartName="/ppt/slideMasters/slideMaster15.xml" ContentType="application/vnd.openxmlformats-officedocument.presentationml.slideMaster+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slideLayouts/slideLayout218.xml" ContentType="application/vnd.openxmlformats-officedocument.presentationml.slideLayout+xml"/>
  <Override PartName="/ppt/slideLayouts/slideLayout254.xml" ContentType="application/vnd.openxmlformats-officedocument.presentationml.slideLayout+xml"/>
  <Override PartName="/ppt/slideLayouts/slideLayout265.xml" ContentType="application/vnd.openxmlformats-officedocument.presentationml.slideLayout+xml"/>
  <Override PartName="/ppt/theme/theme36.xml" ContentType="application/vnd.openxmlformats-officedocument.theme+xml"/>
  <Override PartName="/ppt/theme/theme14.xml" ContentType="application/vnd.openxmlformats-officedocument.theme+xml"/>
  <Override PartName="/ppt/theme/theme25.xml" ContentType="application/vnd.openxmlformats-officedocument.theme+xml"/>
  <Override PartName="/ppt/slideLayouts/slideLayout243.xml" ContentType="application/vnd.openxmlformats-officedocument.presentationml.slideLayout+xml"/>
  <Override PartName="/ppt/slideLayouts/slideLayout290.xml" ContentType="application/vnd.openxmlformats-officedocument.presentationml.slideLayout+xml"/>
  <Override PartName="/ppt/slideLayouts/slideLayout232.xml" ContentType="application/vnd.openxmlformats-officedocument.presentationml.slideLayout+xml"/>
  <Override PartName="/ppt/slideLayouts/slideLayout319.xml" ContentType="application/vnd.openxmlformats-officedocument.presentationml.slideLayout+xml"/>
  <Override PartName="/ppt/slideMasters/slideMaster4.xml" ContentType="application/vnd.openxmlformats-officedocument.presentationml.slideMaster+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210.xml" ContentType="application/vnd.openxmlformats-officedocument.presentationml.slideLayout+xml"/>
  <Override PartName="/ppt/slideLayouts/slideLayout221.xml" ContentType="application/vnd.openxmlformats-officedocument.presentationml.slideLayout+xml"/>
  <Override PartName="/ppt/slideLayouts/slideLayout308.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slideLayouts/slideLayout259.xml" ContentType="application/vnd.openxmlformats-officedocument.presentationml.slideLayout+xml"/>
  <Override PartName="/ppt/slideLayouts/slideLayout311.xml" ContentType="application/vnd.openxmlformats-officedocument.presentationml.slideLayout+xml"/>
  <Override PartName="/ppt/slideMasters/slideMaster34.xml" ContentType="application/vnd.openxmlformats-officedocument.presentationml.slideMaster+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slideLayouts/slideLayout248.xml" ContentType="application/vnd.openxmlformats-officedocument.presentationml.slideLayout+xml"/>
  <Override PartName="/ppt/slideLayouts/slideLayout295.xml" ContentType="application/vnd.openxmlformats-officedocument.presentationml.slideLayout+xml"/>
  <Override PartName="/ppt/slideLayouts/slideLayout300.xml" ContentType="application/vnd.openxmlformats-officedocument.presentationml.slideLayout+xml"/>
  <Override PartName="/ppt/slideMasters/slideMaster23.xml" ContentType="application/vnd.openxmlformats-officedocument.presentationml.slideMaster+xml"/>
  <Override PartName="/ppt/slideLayouts/slideLayout50.xml" ContentType="application/vnd.openxmlformats-officedocument.presentationml.slideLayout+xml"/>
  <Override PartName="/ppt/slideLayouts/slideLayout226.xml" ContentType="application/vnd.openxmlformats-officedocument.presentationml.slideLayout+xml"/>
  <Override PartName="/ppt/slideLayouts/slideLayout237.xml" ContentType="application/vnd.openxmlformats-officedocument.presentationml.slideLayout+xml"/>
  <Override PartName="/ppt/slideLayouts/slideLayout273.xml" ContentType="application/vnd.openxmlformats-officedocument.presentationml.slideLayout+xml"/>
  <Override PartName="/ppt/slideLayouts/slideLayout284.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215.xml" ContentType="application/vnd.openxmlformats-officedocument.presentationml.slideLayout+xml"/>
  <Override PartName="/ppt/slideLayouts/slideLayout262.xml" ContentType="application/vnd.openxmlformats-officedocument.presentationml.slideLayout+xml"/>
  <Override PartName="/ppt/theme/theme33.xml" ContentType="application/vnd.openxmlformats-officedocument.theme+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theme/theme22.xml" ContentType="application/vnd.openxmlformats-officedocument.theme+xml"/>
  <Override PartName="/ppt/slideLayouts/slideLayout204.xml" ContentType="application/vnd.openxmlformats-officedocument.presentationml.slideLayout+xml"/>
  <Override PartName="/ppt/slideLayouts/slideLayout251.xml" ContentType="application/vnd.openxmlformats-officedocument.presentationml.slideLayout+xml"/>
  <Override PartName="/ppt/handoutMasters/handoutMaster1.xml" ContentType="application/vnd.openxmlformats-officedocument.presentationml.handoutMaster+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ppt/slideLayouts/slideLayout240.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slideLayouts/slideLayout316.xml" ContentType="application/vnd.openxmlformats-officedocument.presentationml.slideLayout+xml"/>
  <Override PartName="/ppt/slideMasters/slideMaster1.xml" ContentType="application/vnd.openxmlformats-officedocument.presentationml.slideMaster+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slideLayouts/slideLayout289.xml" ContentType="application/vnd.openxmlformats-officedocument.presentationml.slideLayout+xml"/>
  <Override PartName="/ppt/slideLayouts/slideLayout305.xml" ContentType="application/vnd.openxmlformats-officedocument.presentationml.slideLayout+xml"/>
  <Override PartName="/ppt/slideMasters/slideMaster28.xml" ContentType="application/vnd.openxmlformats-officedocument.presentationml.slideMaster+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Override PartName="/ppt/slideLayouts/slideLayout278.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slideLayouts/slideLayout256.xml" ContentType="application/vnd.openxmlformats-officedocument.presentationml.slideLayout+xml"/>
  <Override PartName="/ppt/slideLayouts/slideLayout267.xml" ContentType="application/vnd.openxmlformats-officedocument.presentationml.slideLayout+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Layouts/slideLayout245.xml" ContentType="application/vnd.openxmlformats-officedocument.presentationml.slideLayout+xml"/>
  <Override PartName="/ppt/theme/theme27.xml" ContentType="application/vnd.openxmlformats-officedocument.theme+xml"/>
  <Override PartName="/ppt/slideLayouts/slideLayout292.xml" ContentType="application/vnd.openxmlformats-officedocument.presentationml.slideLayout+xml"/>
  <Override PartName="/ppt/slideMasters/slideMaster31.xml" ContentType="application/vnd.openxmlformats-officedocument.presentationml.slideMaster+xml"/>
  <Override PartName="/ppt/slideLayouts/slideLayout100.xml" ContentType="application/vnd.openxmlformats-officedocument.presentationml.slideLayout+xml"/>
  <Override PartName="/ppt/slideLayouts/slideLayout234.xml" ContentType="application/vnd.openxmlformats-officedocument.presentationml.slideLayout+xml"/>
  <Override PartName="/ppt/slideLayouts/slideLayout281.xml" ContentType="application/vnd.openxmlformats-officedocument.presentationml.slideLayout+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223.xml" ContentType="application/vnd.openxmlformats-officedocument.presentationml.slideLayout+xml"/>
  <Override PartName="/ppt/slideLayouts/slideLayout270.xml" ContentType="application/vnd.openxmlformats-officedocument.presentationml.slideLayout+xml"/>
  <Override PartName="/ppt/slideLayouts/slideLayout149.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slideLayouts/slideLayout212.xml" ContentType="application/vnd.openxmlformats-officedocument.presentationml.slideLayout+xml"/>
  <Override PartName="/ppt/theme/theme30.xml" ContentType="application/vnd.openxmlformats-officedocument.theme+xml"/>
  <Override PartName="/ppt/notesSlides/notesSlide5.xml" ContentType="application/vnd.openxmlformats-officedocument.presentationml.notes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38.xml" ContentType="application/vnd.openxmlformats-officedocument.presentationml.slideLayout+xml"/>
  <Override PartName="/ppt/slideLayouts/slideLayout185.xml" ContentType="application/vnd.openxmlformats-officedocument.presentationml.slideLayout+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slideLayouts/slideLayout31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63.xml" ContentType="application/vnd.openxmlformats-officedocument.presentationml.slideLayout+xml"/>
  <Override PartName="/ppt/slideLayouts/slideLayout105.xml" ContentType="application/vnd.openxmlformats-officedocument.presentationml.slideLayout+xml"/>
  <Override PartName="/ppt/slideLayouts/slideLayout152.xml" ContentType="application/vnd.openxmlformats-officedocument.presentationml.slideLayout+xml"/>
  <Override PartName="/ppt/slideLayouts/slideLayout297.xml" ContentType="application/vnd.openxmlformats-officedocument.presentationml.slideLayout+xml"/>
  <Override PartName="/ppt/slideLayouts/slideLayout302.xml" ContentType="application/vnd.openxmlformats-officedocument.presentationml.slideLayout+xml"/>
  <Override PartName="/ppt/slideMasters/slideMaster25.xml" ContentType="application/vnd.openxmlformats-officedocument.presentationml.slideMaster+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141.xml" ContentType="application/vnd.openxmlformats-officedocument.presentationml.slideLayout+xml"/>
  <Override PartName="/ppt/slideLayouts/slideLayout228.xml" ContentType="application/vnd.openxmlformats-officedocument.presentationml.slideLayout+xml"/>
  <Override PartName="/ppt/slideLayouts/slideLayout239.xml" ContentType="application/vnd.openxmlformats-officedocument.presentationml.slideLayout+xml"/>
  <Override PartName="/ppt/slideLayouts/slideLayout275.xml" ContentType="application/vnd.openxmlformats-officedocument.presentationml.slideLayout+xml"/>
  <Override PartName="/ppt/slideLayouts/slideLayout286.xml" ContentType="application/vnd.openxmlformats-officedocument.presentationml.slideLayout+xml"/>
  <Override PartName="/ppt/slideMasters/slideMaster14.xml" ContentType="application/vnd.openxmlformats-officedocument.presentationml.slideMaster+xml"/>
  <Override PartName="/ppt/slideLayouts/slideLayout30.xml" ContentType="application/vnd.openxmlformats-officedocument.presentationml.slideLayout+xml"/>
  <Override PartName="/ppt/slideLayouts/slideLayout130.xml" ContentType="application/vnd.openxmlformats-officedocument.presentationml.slideLayout+xml"/>
  <Override PartName="/ppt/slideLayouts/slideLayout217.xml" ContentType="application/vnd.openxmlformats-officedocument.presentationml.slideLayout+xml"/>
  <Override PartName="/ppt/slideLayouts/slideLayout264.xml" ContentType="application/vnd.openxmlformats-officedocument.presentationml.slideLayout+xml"/>
  <Override PartName="/ppt/theme/theme35.xml" ContentType="application/vnd.openxmlformats-officedocument.theme+xml"/>
  <Override PartName="/ppt/slideLayouts/slideLayout206.xml" ContentType="application/vnd.openxmlformats-officedocument.presentationml.slideLayout+xml"/>
  <Override PartName="/ppt/theme/theme24.xml" ContentType="application/vnd.openxmlformats-officedocument.theme+xml"/>
  <Override PartName="/ppt/slideLayouts/slideLayout253.xml" ContentType="application/vnd.openxmlformats-officedocument.presentationml.slideLayout+xml"/>
  <Override PartName="/ppt/theme/theme13.xml" ContentType="application/vnd.openxmlformats-officedocument.theme+xml"/>
  <Override PartName="/ppt/slideLayouts/slideLayout179.xml" ContentType="application/vnd.openxmlformats-officedocument.presentationml.slideLayout+xml"/>
  <Override PartName="/ppt/slideLayouts/slideLayout231.xml" ContentType="application/vnd.openxmlformats-officedocument.presentationml.slideLayout+xml"/>
  <Override PartName="/ppt/slideLayouts/slideLayout242.xml" ContentType="application/vnd.openxmlformats-officedocument.presentationml.slideLayout+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168.xml" ContentType="application/vnd.openxmlformats-officedocument.presentationml.slideLayout+xml"/>
  <Override PartName="/ppt/slideLayouts/slideLayout220.xml" ContentType="application/vnd.openxmlformats-officedocument.presentationml.slideLayout+xml"/>
  <Override PartName="/ppt/slideLayouts/slideLayout318.xml" ContentType="application/vnd.openxmlformats-officedocument.presentationml.slideLayout+xml"/>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Layouts/slideLayout135.xml" ContentType="application/vnd.openxmlformats-officedocument.presentationml.slideLayout+xml"/>
  <Override PartName="/ppt/slideLayouts/slideLayout182.xml" ContentType="application/vnd.openxmlformats-officedocument.presentationml.slideLayout+xml"/>
  <Override PartName="/ppt/slideMasters/slideMaster19.xml" ContentType="application/vnd.openxmlformats-officedocument.presentationml.slideMaster+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258.xml" ContentType="application/vnd.openxmlformats-officedocument.presentationml.slideLayout+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60.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ableStyles.xml" ContentType="application/vnd.openxmlformats-officedocument.presentationml.tableStyles+xml"/>
  <Override PartName="/ppt/slideLayouts/slideLayout236.xml" ContentType="application/vnd.openxmlformats-officedocument.presentationml.slideLayout+xml"/>
  <Override PartName="/ppt/slideLayouts/slideLayout283.xml" ContentType="application/vnd.openxmlformats-officedocument.presentationml.slideLayout+xml"/>
  <Override PartName="/ppt/slideMasters/slideMaster22.xml" ContentType="application/vnd.openxmlformats-officedocument.presentationml.slideMaster+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 id="2147483688" r:id="rId3"/>
    <p:sldMasterId id="2147483701" r:id="rId4"/>
    <p:sldMasterId id="2147483709" r:id="rId5"/>
    <p:sldMasterId id="2147483717" r:id="rId6"/>
    <p:sldMasterId id="2147483725" r:id="rId7"/>
    <p:sldMasterId id="2147483733" r:id="rId8"/>
    <p:sldMasterId id="2147483746" r:id="rId9"/>
    <p:sldMasterId id="2147483759" r:id="rId10"/>
    <p:sldMasterId id="2147483772" r:id="rId11"/>
    <p:sldMasterId id="2147483785" r:id="rId12"/>
    <p:sldMasterId id="2147483793" r:id="rId13"/>
    <p:sldMasterId id="2147483805" r:id="rId14"/>
    <p:sldMasterId id="2147483813" r:id="rId15"/>
    <p:sldMasterId id="2147483821" r:id="rId16"/>
    <p:sldMasterId id="2147483834" r:id="rId17"/>
    <p:sldMasterId id="2147483846" r:id="rId18"/>
    <p:sldMasterId id="2147483854" r:id="rId19"/>
    <p:sldMasterId id="2147483867" r:id="rId20"/>
    <p:sldMasterId id="2147483875" r:id="rId21"/>
    <p:sldMasterId id="2147483883" r:id="rId22"/>
    <p:sldMasterId id="2147483895" r:id="rId23"/>
    <p:sldMasterId id="2147483908" r:id="rId24"/>
    <p:sldMasterId id="2147483916" r:id="rId25"/>
    <p:sldMasterId id="2147483929" r:id="rId26"/>
    <p:sldMasterId id="2147483941" r:id="rId27"/>
    <p:sldMasterId id="2147483954" r:id="rId28"/>
    <p:sldMasterId id="2147483962" r:id="rId29"/>
    <p:sldMasterId id="2147483970" r:id="rId30"/>
    <p:sldMasterId id="2147483983" r:id="rId31"/>
    <p:sldMasterId id="2147483991" r:id="rId32"/>
    <p:sldMasterId id="2147483999" r:id="rId33"/>
    <p:sldMasterId id="2147484012" r:id="rId34"/>
    <p:sldMasterId id="2147484025" r:id="rId35"/>
  </p:sldMasterIdLst>
  <p:notesMasterIdLst>
    <p:notesMasterId r:id="rId42"/>
  </p:notesMasterIdLst>
  <p:handoutMasterIdLst>
    <p:handoutMasterId r:id="rId43"/>
  </p:handoutMasterIdLst>
  <p:sldIdLst>
    <p:sldId id="398" r:id="rId36"/>
    <p:sldId id="403" r:id="rId37"/>
    <p:sldId id="402" r:id="rId38"/>
    <p:sldId id="399" r:id="rId39"/>
    <p:sldId id="401" r:id="rId40"/>
    <p:sldId id="400"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F1F2"/>
    <a:srgbClr val="F1F2F3"/>
    <a:srgbClr val="E28E3A"/>
    <a:srgbClr val="EDF6F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925" autoAdjust="0"/>
    <p:restoredTop sz="93805" autoAdjust="0"/>
  </p:normalViewPr>
  <p:slideViewPr>
    <p:cSldViewPr>
      <p:cViewPr>
        <p:scale>
          <a:sx n="75" d="100"/>
          <a:sy n="75" d="100"/>
        </p:scale>
        <p:origin x="-708" y="-78"/>
      </p:cViewPr>
      <p:guideLst>
        <p:guide orient="horz" pos="2160"/>
        <p:guide pos="2880"/>
      </p:guideLst>
    </p:cSldViewPr>
  </p:slideViewPr>
  <p:outlineViewPr>
    <p:cViewPr>
      <p:scale>
        <a:sx n="33" d="100"/>
        <a:sy n="33" d="100"/>
      </p:scale>
      <p:origin x="0" y="1672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5" d="100"/>
          <a:sy n="75" d="100"/>
        </p:scale>
        <p:origin x="-2052" y="-1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4.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slideMaster" Target="slideMasters/slideMaster34.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 Target="slides/slide3.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slide" Target="slides/slide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2.xml"/><Relationship Id="rId40" Type="http://schemas.openxmlformats.org/officeDocument/2006/relationships/slide" Target="slides/slide5.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1.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Master" Target="slideMasters/slideMaster35.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latin typeface="Calibri"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55607B5-656E-434C-B562-37506E460134}" type="datetimeFigureOut">
              <a:rPr lang="en-US" smtClean="0">
                <a:latin typeface="Calibri" pitchFamily="34" charset="0"/>
              </a:rPr>
              <a:pPr/>
              <a:t>2/26/2014</a:t>
            </a:fld>
            <a:endParaRPr lang="en-US" dirty="0">
              <a:latin typeface="Calibri"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latin typeface="Calibri"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4E9B52A-3743-4056-A69D-198191C2C9DC}" type="slidenum">
              <a:rPr lang="en-US" smtClean="0">
                <a:latin typeface="Calibri" pitchFamily="34" charset="0"/>
              </a:rPr>
              <a:pPr/>
              <a:t>‹#›</a:t>
            </a:fld>
            <a:endParaRPr lang="en-US" dirty="0">
              <a:latin typeface="Calibri" pitchFamily="34" charset="0"/>
            </a:endParaRPr>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libri" pitchFamily="34"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Calibri" pitchFamily="34" charset="0"/>
              </a:defRPr>
            </a:lvl1pPr>
          </a:lstStyle>
          <a:p>
            <a:fld id="{77E46119-EE50-4E87-9EA6-8201F5889D00}" type="datetimeFigureOut">
              <a:rPr lang="en-US" smtClean="0"/>
              <a:pPr/>
              <a:t>2/26/2014</a:t>
            </a:fld>
            <a:endParaRPr lang="en-US" dirty="0"/>
          </a:p>
        </p:txBody>
      </p:sp>
      <p:sp>
        <p:nvSpPr>
          <p:cNvPr id="4" name="Slide Image Placeholder 3"/>
          <p:cNvSpPr>
            <a:spLocks noGrp="1" noRot="1" noChangeAspect="1"/>
          </p:cNvSpPr>
          <p:nvPr>
            <p:ph type="sldImg" idx="2"/>
          </p:nvPr>
        </p:nvSpPr>
        <p:spPr>
          <a:xfrm>
            <a:off x="304800" y="657225"/>
            <a:ext cx="6437978" cy="48291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804472" y="6264965"/>
            <a:ext cx="5608320" cy="2526196"/>
          </a:xfrm>
          <a:prstGeom prst="rect">
            <a:avLst/>
          </a:prstGeom>
        </p:spPr>
        <p:txBody>
          <a:bodyPr vert="horz" lIns="93177" tIns="46589" rIns="93177" bIns="46589"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libri"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Calibri" pitchFamily="34" charset="0"/>
              </a:defRPr>
            </a:lvl1pPr>
          </a:lstStyle>
          <a:p>
            <a:fld id="{FE840F21-0DA1-414A-A5C9-11B0146320E5}"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Calibri" pitchFamily="34" charset="0"/>
        <a:ea typeface="+mn-ea"/>
        <a:cs typeface="+mn-cs"/>
      </a:defRPr>
    </a:lvl1pPr>
    <a:lvl2pPr marL="457200" algn="l" defTabSz="914400" rtl="0" eaLnBrk="1" latinLnBrk="0" hangingPunct="1">
      <a:defRPr sz="1200" kern="1200">
        <a:solidFill>
          <a:schemeClr val="tx1"/>
        </a:solidFill>
        <a:latin typeface="Calibri" pitchFamily="34" charset="0"/>
        <a:ea typeface="+mn-ea"/>
        <a:cs typeface="+mn-cs"/>
      </a:defRPr>
    </a:lvl2pPr>
    <a:lvl3pPr marL="914400" algn="l" defTabSz="914400" rtl="0" eaLnBrk="1" latinLnBrk="0" hangingPunct="1">
      <a:defRPr sz="1200" kern="1200">
        <a:solidFill>
          <a:schemeClr val="tx1"/>
        </a:solidFill>
        <a:latin typeface="Calibri" pitchFamily="34" charset="0"/>
        <a:ea typeface="+mn-ea"/>
        <a:cs typeface="+mn-cs"/>
      </a:defRPr>
    </a:lvl3pPr>
    <a:lvl4pPr marL="1371600" algn="l" defTabSz="914400" rtl="0" eaLnBrk="1" latinLnBrk="0" hangingPunct="1">
      <a:defRPr sz="1200" kern="1200">
        <a:solidFill>
          <a:schemeClr val="tx1"/>
        </a:solidFill>
        <a:latin typeface="Calibri" pitchFamily="34" charset="0"/>
        <a:ea typeface="+mn-ea"/>
        <a:cs typeface="+mn-cs"/>
      </a:defRPr>
    </a:lvl4pPr>
    <a:lvl5pPr marL="1828800" algn="l" defTabSz="914400" rtl="0" eaLnBrk="1" latinLnBrk="0" hangingPunct="1">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endParaRPr lang="en-US" dirty="0"/>
          </a:p>
        </p:txBody>
      </p:sp>
      <p:sp>
        <p:nvSpPr>
          <p:cNvPr id="6" name="Slide Image Placeholder 5"/>
          <p:cNvSpPr>
            <a:spLocks noGrp="1" noRot="1" noChangeAspect="1"/>
          </p:cNvSpPr>
          <p:nvPr>
            <p:ph type="sldImg"/>
          </p:nvPr>
        </p:nvSpPr>
        <p:spPr>
          <a:xfrm>
            <a:off x="304800" y="657225"/>
            <a:ext cx="6437313" cy="4829175"/>
          </a:xfrm>
        </p:spPr>
      </p:sp>
      <p:sp>
        <p:nvSpPr>
          <p:cNvPr id="7" name="Notes Placeholder 6"/>
          <p:cNvSpPr>
            <a:spLocks noGrp="1"/>
          </p:cNvSpPr>
          <p:nvPr>
            <p:ph type="body" idx="1"/>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5.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7.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0.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1.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4.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6.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8.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1.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2.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30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4.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09.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10.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1.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2.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3.xml.rels><?xml version="1.0" encoding="UTF-8" standalone="yes"?>
<Relationships xmlns="http://schemas.openxmlformats.org/package/2006/relationships"><Relationship Id="rId1" Type="http://schemas.openxmlformats.org/officeDocument/2006/relationships/slideMaster" Target="../slideMasters/slideMaster34.xml"/></Relationships>
</file>

<file path=ppt/slideLayouts/_rels/slideLayout3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5.xml"/></Relationships>
</file>

<file path=ppt/slideLayouts/_rels/slideLayout315.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6.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7.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8.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19.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0.xml.rels><?xml version="1.0" encoding="UTF-8" standalone="yes"?>
<Relationships xmlns="http://schemas.openxmlformats.org/package/2006/relationships"><Relationship Id="rId1" Type="http://schemas.openxmlformats.org/officeDocument/2006/relationships/slideMaster" Target="../slideMasters/slideMaster3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fld id="{3C2B6BEC-104C-4D30-B449-F690DF50C934}"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a:ln/>
        </p:spPr>
        <p:txBody>
          <a:bodyPr/>
          <a:lstStyle>
            <a:lvl1pPr>
              <a:defRPr/>
            </a:lvl1pPr>
          </a:lstStyle>
          <a:p>
            <a:pPr>
              <a:defRPr/>
            </a:pPr>
            <a:fld id="{9B04CFD4-89B3-4CF8-BF54-F2E77D29651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a:ln/>
        </p:spPr>
        <p:txBody>
          <a:bodyPr/>
          <a:lstStyle>
            <a:lvl1pPr>
              <a:defRPr/>
            </a:lvl1pPr>
          </a:lstStyle>
          <a:p>
            <a:pPr>
              <a:defRPr/>
            </a:pPr>
            <a:fld id="{C5CA8740-66E3-4D07-8ADA-08408A1731B7}"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3DD616A7-4EA2-4FEA-8F7A-FA604ABE35C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fld id="{929D420C-9AD2-4A8E-BB62-CA40D9E4131F}"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AC02D363-FF12-4819-81FC-E26A3E2C7BCD}"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7327FCA0-12F0-434A-835A-95D361608A8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t>Community Health- Public Payer Patient Access</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pic>
        <p:nvPicPr>
          <p:cNvPr id="7" name="Picture 8"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16387" name="Rectangle 3"/>
          <p:cNvSpPr>
            <a:spLocks noGrp="1" noChangeArrowheads="1"/>
          </p:cNvSpPr>
          <p:nvPr>
            <p:ph type="ctrTitle"/>
          </p:nvPr>
        </p:nvSpPr>
        <p:spPr>
          <a:xfrm>
            <a:off x="3429000" y="3124200"/>
            <a:ext cx="5029200" cy="1470025"/>
          </a:xfrm>
        </p:spPr>
        <p:txBody>
          <a:bodyPr/>
          <a:lstStyle>
            <a:lvl1pPr>
              <a:defRPr sz="2800">
                <a:solidFill>
                  <a:srgbClr val="008AB0"/>
                </a:solidFill>
              </a:defRPr>
            </a:lvl1pPr>
          </a:lstStyle>
          <a:p>
            <a:r>
              <a:rPr lang="en-US" smtClean="0"/>
              <a:t>Click to edit Master title style</a:t>
            </a:r>
            <a:endParaRPr lang="en-US"/>
          </a:p>
        </p:txBody>
      </p:sp>
      <p:sp>
        <p:nvSpPr>
          <p:cNvPr id="16393" name="Rectangle 9"/>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r>
              <a:rPr lang="en-US" smtClean="0"/>
              <a:t>Click to edit Master subtitle style</a:t>
            </a:r>
            <a:endParaRPr lang="en-US"/>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96026D4-8A34-435D-AF53-27530E9D4DA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7850CDC-B059-4814-BE43-449850D466E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CBD1F49-0636-4284-B3CB-D884C0A2560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6341DB3F-2436-4AFB-B575-F84C03096A8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D1BFA7B-8895-4958-BE9F-1727CF29A15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DFBC9B63-3CE6-4F24-9D7A-847BEB1BD95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F4A690A9-BBE4-4F19-A2DA-54CF1EFF06D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1742B36-D5C3-4F49-9E8F-0622C64D920E}"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A9FFA48-D4E4-4F19-B954-F64C06A7E99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2407D15-71B6-42F5-B7AA-8CCB68EB177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2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t>Community Health- Public Payer Patient Access</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30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0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pic>
        <p:nvPicPr>
          <p:cNvPr id="7" name="Picture 8"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16387" name="Rectangle 3"/>
          <p:cNvSpPr>
            <a:spLocks noGrp="1" noChangeArrowheads="1"/>
          </p:cNvSpPr>
          <p:nvPr>
            <p:ph type="ctrTitle"/>
          </p:nvPr>
        </p:nvSpPr>
        <p:spPr>
          <a:xfrm>
            <a:off x="3429000" y="3124200"/>
            <a:ext cx="5029200" cy="1470025"/>
          </a:xfrm>
        </p:spPr>
        <p:txBody>
          <a:bodyPr/>
          <a:lstStyle>
            <a:lvl1pPr>
              <a:defRPr sz="2800">
                <a:solidFill>
                  <a:srgbClr val="008AB0"/>
                </a:solidFill>
              </a:defRPr>
            </a:lvl1pPr>
          </a:lstStyle>
          <a:p>
            <a:r>
              <a:rPr lang="en-US" smtClean="0"/>
              <a:t>Click to edit Master title style</a:t>
            </a:r>
            <a:endParaRPr lang="en-US"/>
          </a:p>
        </p:txBody>
      </p:sp>
      <p:sp>
        <p:nvSpPr>
          <p:cNvPr id="16393" name="Rectangle 9"/>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r>
              <a:rPr lang="en-US" smtClean="0"/>
              <a:t>Click to edit Master subtitle style</a:t>
            </a:r>
            <a:endParaRPr lang="en-US"/>
          </a:p>
        </p:txBody>
      </p:sp>
    </p:spTree>
  </p:cSld>
  <p:clrMapOvr>
    <a:masterClrMapping/>
  </p:clrMapOvr>
</p:sldLayout>
</file>

<file path=ppt/slideLayouts/slideLayout3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096026D4-8A34-435D-AF53-27530E9D4DA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47850CDC-B059-4814-BE43-449850D466E3}"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a:ln/>
        </p:spPr>
        <p:txBody>
          <a:bodyPr/>
          <a:lstStyle>
            <a:lvl1pPr>
              <a:defRPr/>
            </a:lvl1pPr>
          </a:lstStyle>
          <a:p>
            <a:pPr>
              <a:defRPr/>
            </a:pPr>
            <a:fld id="{ECBD1F49-0636-4284-B3CB-D884C0A2560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a:ln/>
        </p:spPr>
        <p:txBody>
          <a:bodyPr/>
          <a:lstStyle>
            <a:lvl1pPr>
              <a:defRPr/>
            </a:lvl1pPr>
          </a:lstStyle>
          <a:p>
            <a:pPr>
              <a:defRPr/>
            </a:pPr>
            <a:fld id="{6341DB3F-2436-4AFB-B575-F84C03096A80}"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a:ln/>
        </p:spPr>
        <p:txBody>
          <a:bodyPr/>
          <a:lstStyle>
            <a:lvl1pPr>
              <a:defRPr/>
            </a:lvl1pPr>
          </a:lstStyle>
          <a:p>
            <a:pPr>
              <a:defRPr/>
            </a:pPr>
            <a:fld id="{7D1BFA7B-8895-4958-BE9F-1727CF29A155}"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fld id="{DFBC9B63-3CE6-4F24-9D7A-847BEB1BD95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F4A690A9-BBE4-4F19-A2DA-54CF1EFF06DA}"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91742B36-D5C3-4F49-9E8F-0622C64D920E}"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BA9FFA48-D4E4-4F19-B954-F64C06A7E991}"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a:ln/>
        </p:spPr>
        <p:txBody>
          <a:bodyPr/>
          <a:lstStyle>
            <a:lvl1pPr>
              <a:defRPr/>
            </a:lvl1pPr>
          </a:lstStyle>
          <a:p>
            <a:pPr>
              <a:defRPr/>
            </a:pPr>
            <a:fld id="{C2407D15-71B6-42F5-B7AA-8CCB68EB1772}" type="slidenum">
              <a:rPr lang="en-US">
                <a:solidFill>
                  <a:srgbClr val="FFFFFF"/>
                </a:solidFill>
              </a:rPr>
              <a:pPr>
                <a:defRPr/>
              </a:pPr>
              <a:t>‹#›</a:t>
            </a:fld>
            <a:endParaRPr lang="en-US" dirty="0">
              <a:solidFill>
                <a:srgbClr val="FFFFFF"/>
              </a:solidFill>
            </a:endParaRPr>
          </a:p>
        </p:txBody>
      </p:sp>
    </p:spTree>
  </p:cSld>
  <p:clrMapOvr>
    <a:masterClrMapping/>
  </p:clrMapOvr>
</p:sldLayout>
</file>

<file path=ppt/slideLayouts/slideLayout3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19.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2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t>Community Health- Public Payer Patient Access</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t>Community Health- Public Payer Patient Access</a:t>
            </a:r>
            <a:endParaRPr lang="en-US" dirty="0"/>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E179B350-7E7B-452A-80FA-3B3D47BEC30F}" type="slidenum">
              <a:rPr lang="en-US">
                <a:solidFill>
                  <a:srgbClr val="FFFFFF"/>
                </a:solidFill>
              </a:rPr>
              <a:pPr>
                <a:defRPr/>
              </a:pPr>
              <a:t>‹#›</a:t>
            </a:fld>
            <a:endParaRPr lang="en-US" dirty="0">
              <a:solidFill>
                <a:srgbClr val="FFFFFF"/>
              </a:solidFill>
            </a:endParaRPr>
          </a:p>
        </p:txBody>
      </p:sp>
      <p:sp>
        <p:nvSpPr>
          <p:cNvPr id="6"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4DEF438-C2C1-4E5D-B0FF-83DA5CCD3A20}" type="slidenum">
              <a:rPr lang="en-US">
                <a:solidFill>
                  <a:srgbClr val="FFFFFF"/>
                </a:solidFill>
              </a:rPr>
              <a:pPr>
                <a:defRPr/>
              </a:pPr>
              <a:t>‹#›</a:t>
            </a:fld>
            <a:endParaRPr lang="en-US" dirty="0">
              <a:solidFill>
                <a:srgbClr val="FFFFFF"/>
              </a:solidFill>
            </a:endParaRPr>
          </a:p>
        </p:txBody>
      </p:sp>
      <p:sp>
        <p:nvSpPr>
          <p:cNvPr id="4"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fld id="{7BDB5E96-09A0-4E35-ADD1-E6F753BF2296}" type="slidenum">
              <a:rPr lang="en-US">
                <a:solidFill>
                  <a:srgbClr val="FFFFFF"/>
                </a:solidFill>
              </a:rPr>
              <a:pPr>
                <a:defRPr/>
              </a:pPr>
              <a:t>‹#›</a:t>
            </a:fld>
            <a:endParaRPr lang="en-US" dirty="0">
              <a:solidFill>
                <a:srgbClr val="FFFFFF"/>
              </a:solidFill>
            </a:endParaRPr>
          </a:p>
        </p:txBody>
      </p:sp>
      <p:sp>
        <p:nvSpPr>
          <p:cNvPr id="3"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Slide Number Placeholder 2"/>
          <p:cNvSpPr>
            <a:spLocks noGrp="1"/>
          </p:cNvSpPr>
          <p:nvPr>
            <p:ph type="sldNum" sz="quarter" idx="10"/>
          </p:nvPr>
        </p:nvSpPr>
        <p:spPr/>
        <p:txBody>
          <a:bodyPr/>
          <a:lstStyle/>
          <a:p>
            <a:pPr fontAlgn="base">
              <a:spcBef>
                <a:spcPct val="0"/>
              </a:spcBef>
              <a:spcAft>
                <a:spcPct val="0"/>
              </a:spcAft>
              <a:defRPr/>
            </a:pPr>
            <a:fld id="{EE469815-A036-4D7F-A7FF-11601E06B0D9}" type="slidenum">
              <a:rPr lang="en-US" b="1" smtClean="0">
                <a:solidFill>
                  <a:srgbClr val="FFFFFF"/>
                </a:solidFill>
              </a:rPr>
              <a:pPr fontAlgn="base">
                <a:spcBef>
                  <a:spcPct val="0"/>
                </a:spcBef>
                <a:spcAft>
                  <a:spcPct val="0"/>
                </a:spcAft>
                <a:defRPr/>
              </a:pPr>
              <a:t>‹#›</a:t>
            </a:fld>
            <a:endParaRPr lang="en-US" b="1" dirty="0">
              <a:solidFill>
                <a:srgbClr val="FFFFFF"/>
              </a:solidFill>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r>
              <a:rPr lang="en-US" dirty="0" smtClean="0"/>
              <a:t>Community Health- Public Payer Patient Access</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t>Community Health- Public Payer Patient Access</a:t>
            </a: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latin typeface="Calibri" pitchFamily="34" charset="0"/>
              </a:defRPr>
            </a:lvl1pPr>
          </a:lstStyle>
          <a:p>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latin typeface="Calibri" pitchFamily="34" charset="0"/>
              </a:defRPr>
            </a:lvl1pPr>
          </a:lstStyle>
          <a:p>
            <a:r>
              <a:rPr lang="en-US" dirty="0" smtClean="0">
                <a:solidFill>
                  <a:prstClr val="black"/>
                </a:solidFill>
              </a:rPr>
              <a:t>Community Health- Public Payer Patient Access</a:t>
            </a: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latin typeface="Calibri" pitchFamily="34" charset="0"/>
              </a:defRPr>
            </a:lvl1pPr>
          </a:lstStyle>
          <a:p>
            <a:fld id="{2A04BC23-7BEB-4491-B5AF-5DDDB1914C39}" type="slidenum">
              <a:rPr lang="en-US" smtClean="0">
                <a:solidFill>
                  <a:prstClr val="black"/>
                </a:solidFill>
              </a:rPr>
              <a:pPr/>
              <a:t>‹#›</a:t>
            </a:fld>
            <a:endParaRPr lang="en-US" dirty="0">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1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2.xml"/><Relationship Id="rId13" Type="http://schemas.openxmlformats.org/officeDocument/2006/relationships/theme" Target="../theme/theme11.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slideLayout" Target="../slideLayouts/slideLayout106.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_rels/slideMaster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09.xml"/><Relationship Id="rId7" Type="http://schemas.openxmlformats.org/officeDocument/2006/relationships/theme" Target="../theme/theme12.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5" Type="http://schemas.openxmlformats.org/officeDocument/2006/relationships/slideLayout" Target="../slideLayouts/slideLayout111.xml"/><Relationship Id="rId4" Type="http://schemas.openxmlformats.org/officeDocument/2006/relationships/slideLayout" Target="../slideLayouts/slideLayout11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image" Target="../media/image1.jpe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3.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26.xml"/><Relationship Id="rId7" Type="http://schemas.openxmlformats.org/officeDocument/2006/relationships/theme" Target="../theme/theme14.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5" Type="http://schemas.openxmlformats.org/officeDocument/2006/relationships/slideLayout" Target="../slideLayouts/slideLayout128.xml"/><Relationship Id="rId4" Type="http://schemas.openxmlformats.org/officeDocument/2006/relationships/slideLayout" Target="../slideLayouts/slideLayout127.xml"/></Relationships>
</file>

<file path=ppt/slideMasters/_rels/slideMaster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2.xml"/><Relationship Id="rId7" Type="http://schemas.openxmlformats.org/officeDocument/2006/relationships/theme" Target="../theme/theme15.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5" Type="http://schemas.openxmlformats.org/officeDocument/2006/relationships/slideLayout" Target="../slideLayouts/slideLayout134.xml"/><Relationship Id="rId4" Type="http://schemas.openxmlformats.org/officeDocument/2006/relationships/slideLayout" Target="../slideLayouts/slideLayout13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theme" Target="../theme/theme16.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slideLayout" Target="../slideLayouts/slideLayout147.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55.xml"/><Relationship Id="rId13" Type="http://schemas.openxmlformats.org/officeDocument/2006/relationships/image" Target="../media/image1.jpeg"/><Relationship Id="rId3" Type="http://schemas.openxmlformats.org/officeDocument/2006/relationships/slideLayout" Target="../slideLayouts/slideLayout150.xml"/><Relationship Id="rId7" Type="http://schemas.openxmlformats.org/officeDocument/2006/relationships/slideLayout" Target="../slideLayouts/slideLayout154.xml"/><Relationship Id="rId12" Type="http://schemas.openxmlformats.org/officeDocument/2006/relationships/theme" Target="../theme/theme17.xml"/><Relationship Id="rId2" Type="http://schemas.openxmlformats.org/officeDocument/2006/relationships/slideLayout" Target="../slideLayouts/slideLayout149.xml"/><Relationship Id="rId1" Type="http://schemas.openxmlformats.org/officeDocument/2006/relationships/slideLayout" Target="../slideLayouts/slideLayout148.xml"/><Relationship Id="rId6" Type="http://schemas.openxmlformats.org/officeDocument/2006/relationships/slideLayout" Target="../slideLayouts/slideLayout153.xml"/><Relationship Id="rId11" Type="http://schemas.openxmlformats.org/officeDocument/2006/relationships/slideLayout" Target="../slideLayouts/slideLayout158.xml"/><Relationship Id="rId5" Type="http://schemas.openxmlformats.org/officeDocument/2006/relationships/slideLayout" Target="../slideLayouts/slideLayout152.xml"/><Relationship Id="rId10" Type="http://schemas.openxmlformats.org/officeDocument/2006/relationships/slideLayout" Target="../slideLayouts/slideLayout157.xml"/><Relationship Id="rId4" Type="http://schemas.openxmlformats.org/officeDocument/2006/relationships/slideLayout" Target="../slideLayouts/slideLayout151.xml"/><Relationship Id="rId9" Type="http://schemas.openxmlformats.org/officeDocument/2006/relationships/slideLayout" Target="../slideLayouts/slideLayout156.xml"/></Relationships>
</file>

<file path=ppt/slideMasters/_rels/slideMaster1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61.xml"/><Relationship Id="rId7" Type="http://schemas.openxmlformats.org/officeDocument/2006/relationships/theme" Target="../theme/theme18.xml"/><Relationship Id="rId2" Type="http://schemas.openxmlformats.org/officeDocument/2006/relationships/slideLayout" Target="../slideLayouts/slideLayout160.xml"/><Relationship Id="rId1" Type="http://schemas.openxmlformats.org/officeDocument/2006/relationships/slideLayout" Target="../slideLayouts/slideLayout159.xml"/><Relationship Id="rId6" Type="http://schemas.openxmlformats.org/officeDocument/2006/relationships/slideLayout" Target="../slideLayouts/slideLayout164.xml"/><Relationship Id="rId5" Type="http://schemas.openxmlformats.org/officeDocument/2006/relationships/slideLayout" Target="../slideLayouts/slideLayout163.xml"/><Relationship Id="rId4" Type="http://schemas.openxmlformats.org/officeDocument/2006/relationships/slideLayout" Target="../slideLayouts/slideLayout162.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172.xml"/><Relationship Id="rId13" Type="http://schemas.openxmlformats.org/officeDocument/2006/relationships/theme" Target="../theme/theme19.xml"/><Relationship Id="rId3" Type="http://schemas.openxmlformats.org/officeDocument/2006/relationships/slideLayout" Target="../slideLayouts/slideLayout167.xml"/><Relationship Id="rId7" Type="http://schemas.openxmlformats.org/officeDocument/2006/relationships/slideLayout" Target="../slideLayouts/slideLayout171.xml"/><Relationship Id="rId12" Type="http://schemas.openxmlformats.org/officeDocument/2006/relationships/slideLayout" Target="../slideLayouts/slideLayout176.xml"/><Relationship Id="rId2" Type="http://schemas.openxmlformats.org/officeDocument/2006/relationships/slideLayout" Target="../slideLayouts/slideLayout166.xml"/><Relationship Id="rId1" Type="http://schemas.openxmlformats.org/officeDocument/2006/relationships/slideLayout" Target="../slideLayouts/slideLayout165.xml"/><Relationship Id="rId6" Type="http://schemas.openxmlformats.org/officeDocument/2006/relationships/slideLayout" Target="../slideLayouts/slideLayout170.xml"/><Relationship Id="rId11" Type="http://schemas.openxmlformats.org/officeDocument/2006/relationships/slideLayout" Target="../slideLayouts/slideLayout175.xml"/><Relationship Id="rId5" Type="http://schemas.openxmlformats.org/officeDocument/2006/relationships/slideLayout" Target="../slideLayouts/slideLayout169.xml"/><Relationship Id="rId10" Type="http://schemas.openxmlformats.org/officeDocument/2006/relationships/slideLayout" Target="../slideLayouts/slideLayout174.xml"/><Relationship Id="rId4" Type="http://schemas.openxmlformats.org/officeDocument/2006/relationships/slideLayout" Target="../slideLayouts/slideLayout168.xml"/><Relationship Id="rId9" Type="http://schemas.openxmlformats.org/officeDocument/2006/relationships/slideLayout" Target="../slideLayouts/slideLayout17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2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79.xml"/><Relationship Id="rId7" Type="http://schemas.openxmlformats.org/officeDocument/2006/relationships/theme" Target="../theme/theme20.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5" Type="http://schemas.openxmlformats.org/officeDocument/2006/relationships/slideLayout" Target="../slideLayouts/slideLayout181.xml"/><Relationship Id="rId4" Type="http://schemas.openxmlformats.org/officeDocument/2006/relationships/slideLayout" Target="../slideLayouts/slideLayout180.xml"/></Relationships>
</file>

<file path=ppt/slideMasters/_rels/slideMaster2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85.xml"/><Relationship Id="rId7" Type="http://schemas.openxmlformats.org/officeDocument/2006/relationships/theme" Target="../theme/theme21.xml"/><Relationship Id="rId2" Type="http://schemas.openxmlformats.org/officeDocument/2006/relationships/slideLayout" Target="../slideLayouts/slideLayout184.xml"/><Relationship Id="rId1" Type="http://schemas.openxmlformats.org/officeDocument/2006/relationships/slideLayout" Target="../slideLayouts/slideLayout183.xml"/><Relationship Id="rId6" Type="http://schemas.openxmlformats.org/officeDocument/2006/relationships/slideLayout" Target="../slideLayouts/slideLayout188.xml"/><Relationship Id="rId5" Type="http://schemas.openxmlformats.org/officeDocument/2006/relationships/slideLayout" Target="../slideLayouts/slideLayout187.xml"/><Relationship Id="rId4" Type="http://schemas.openxmlformats.org/officeDocument/2006/relationships/slideLayout" Target="../slideLayouts/slideLayout186.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196.xml"/><Relationship Id="rId13" Type="http://schemas.openxmlformats.org/officeDocument/2006/relationships/image" Target="../media/image1.jpeg"/><Relationship Id="rId3" Type="http://schemas.openxmlformats.org/officeDocument/2006/relationships/slideLayout" Target="../slideLayouts/slideLayout191.xml"/><Relationship Id="rId7" Type="http://schemas.openxmlformats.org/officeDocument/2006/relationships/slideLayout" Target="../slideLayouts/slideLayout195.xml"/><Relationship Id="rId12" Type="http://schemas.openxmlformats.org/officeDocument/2006/relationships/theme" Target="../theme/theme22.xml"/><Relationship Id="rId2" Type="http://schemas.openxmlformats.org/officeDocument/2006/relationships/slideLayout" Target="../slideLayouts/slideLayout190.xml"/><Relationship Id="rId1" Type="http://schemas.openxmlformats.org/officeDocument/2006/relationships/slideLayout" Target="../slideLayouts/slideLayout189.xml"/><Relationship Id="rId6" Type="http://schemas.openxmlformats.org/officeDocument/2006/relationships/slideLayout" Target="../slideLayouts/slideLayout194.xml"/><Relationship Id="rId11" Type="http://schemas.openxmlformats.org/officeDocument/2006/relationships/slideLayout" Target="../slideLayouts/slideLayout199.xml"/><Relationship Id="rId5" Type="http://schemas.openxmlformats.org/officeDocument/2006/relationships/slideLayout" Target="../slideLayouts/slideLayout193.xml"/><Relationship Id="rId10" Type="http://schemas.openxmlformats.org/officeDocument/2006/relationships/slideLayout" Target="../slideLayouts/slideLayout198.xml"/><Relationship Id="rId4" Type="http://schemas.openxmlformats.org/officeDocument/2006/relationships/slideLayout" Target="../slideLayouts/slideLayout192.xml"/><Relationship Id="rId9" Type="http://schemas.openxmlformats.org/officeDocument/2006/relationships/slideLayout" Target="../slideLayouts/slideLayout197.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07.xml"/><Relationship Id="rId13" Type="http://schemas.openxmlformats.org/officeDocument/2006/relationships/theme" Target="../theme/theme23.xml"/><Relationship Id="rId3" Type="http://schemas.openxmlformats.org/officeDocument/2006/relationships/slideLayout" Target="../slideLayouts/slideLayout202.xml"/><Relationship Id="rId7" Type="http://schemas.openxmlformats.org/officeDocument/2006/relationships/slideLayout" Target="../slideLayouts/slideLayout206.xml"/><Relationship Id="rId12" Type="http://schemas.openxmlformats.org/officeDocument/2006/relationships/slideLayout" Target="../slideLayouts/slideLayout211.xml"/><Relationship Id="rId2" Type="http://schemas.openxmlformats.org/officeDocument/2006/relationships/slideLayout" Target="../slideLayouts/slideLayout201.xml"/><Relationship Id="rId1" Type="http://schemas.openxmlformats.org/officeDocument/2006/relationships/slideLayout" Target="../slideLayouts/slideLayout200.xml"/><Relationship Id="rId6" Type="http://schemas.openxmlformats.org/officeDocument/2006/relationships/slideLayout" Target="../slideLayouts/slideLayout205.xml"/><Relationship Id="rId11" Type="http://schemas.openxmlformats.org/officeDocument/2006/relationships/slideLayout" Target="../slideLayouts/slideLayout210.xml"/><Relationship Id="rId5" Type="http://schemas.openxmlformats.org/officeDocument/2006/relationships/slideLayout" Target="../slideLayouts/slideLayout204.xml"/><Relationship Id="rId10" Type="http://schemas.openxmlformats.org/officeDocument/2006/relationships/slideLayout" Target="../slideLayouts/slideLayout209.xml"/><Relationship Id="rId4" Type="http://schemas.openxmlformats.org/officeDocument/2006/relationships/slideLayout" Target="../slideLayouts/slideLayout203.xml"/><Relationship Id="rId9" Type="http://schemas.openxmlformats.org/officeDocument/2006/relationships/slideLayout" Target="../slideLayouts/slideLayout208.xml"/></Relationships>
</file>

<file path=ppt/slideMasters/_rels/slideMaster2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14.xml"/><Relationship Id="rId7" Type="http://schemas.openxmlformats.org/officeDocument/2006/relationships/theme" Target="../theme/theme24.xml"/><Relationship Id="rId2" Type="http://schemas.openxmlformats.org/officeDocument/2006/relationships/slideLayout" Target="../slideLayouts/slideLayout213.xml"/><Relationship Id="rId1" Type="http://schemas.openxmlformats.org/officeDocument/2006/relationships/slideLayout" Target="../slideLayouts/slideLayout212.xml"/><Relationship Id="rId6" Type="http://schemas.openxmlformats.org/officeDocument/2006/relationships/slideLayout" Target="../slideLayouts/slideLayout217.xml"/><Relationship Id="rId5" Type="http://schemas.openxmlformats.org/officeDocument/2006/relationships/slideLayout" Target="../slideLayouts/slideLayout216.xml"/><Relationship Id="rId4" Type="http://schemas.openxmlformats.org/officeDocument/2006/relationships/slideLayout" Target="../slideLayouts/slideLayout215.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25.xml"/><Relationship Id="rId13" Type="http://schemas.openxmlformats.org/officeDocument/2006/relationships/theme" Target="../theme/theme25.xml"/><Relationship Id="rId3" Type="http://schemas.openxmlformats.org/officeDocument/2006/relationships/slideLayout" Target="../slideLayouts/slideLayout220.xml"/><Relationship Id="rId7" Type="http://schemas.openxmlformats.org/officeDocument/2006/relationships/slideLayout" Target="../slideLayouts/slideLayout224.xml"/><Relationship Id="rId12" Type="http://schemas.openxmlformats.org/officeDocument/2006/relationships/slideLayout" Target="../slideLayouts/slideLayout229.xml"/><Relationship Id="rId2" Type="http://schemas.openxmlformats.org/officeDocument/2006/relationships/slideLayout" Target="../slideLayouts/slideLayout219.xml"/><Relationship Id="rId1" Type="http://schemas.openxmlformats.org/officeDocument/2006/relationships/slideLayout" Target="../slideLayouts/slideLayout218.xml"/><Relationship Id="rId6" Type="http://schemas.openxmlformats.org/officeDocument/2006/relationships/slideLayout" Target="../slideLayouts/slideLayout223.xml"/><Relationship Id="rId11" Type="http://schemas.openxmlformats.org/officeDocument/2006/relationships/slideLayout" Target="../slideLayouts/slideLayout228.xml"/><Relationship Id="rId5" Type="http://schemas.openxmlformats.org/officeDocument/2006/relationships/slideLayout" Target="../slideLayouts/slideLayout222.xml"/><Relationship Id="rId10" Type="http://schemas.openxmlformats.org/officeDocument/2006/relationships/slideLayout" Target="../slideLayouts/slideLayout227.xml"/><Relationship Id="rId4" Type="http://schemas.openxmlformats.org/officeDocument/2006/relationships/slideLayout" Target="../slideLayouts/slideLayout221.xml"/><Relationship Id="rId9" Type="http://schemas.openxmlformats.org/officeDocument/2006/relationships/slideLayout" Target="../slideLayouts/slideLayout226.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37.xml"/><Relationship Id="rId13" Type="http://schemas.openxmlformats.org/officeDocument/2006/relationships/image" Target="../media/image3.jpeg"/><Relationship Id="rId3" Type="http://schemas.openxmlformats.org/officeDocument/2006/relationships/slideLayout" Target="../slideLayouts/slideLayout232.xml"/><Relationship Id="rId7" Type="http://schemas.openxmlformats.org/officeDocument/2006/relationships/slideLayout" Target="../slideLayouts/slideLayout236.xml"/><Relationship Id="rId12" Type="http://schemas.openxmlformats.org/officeDocument/2006/relationships/theme" Target="../theme/theme26.xml"/><Relationship Id="rId2" Type="http://schemas.openxmlformats.org/officeDocument/2006/relationships/slideLayout" Target="../slideLayouts/slideLayout231.xml"/><Relationship Id="rId1" Type="http://schemas.openxmlformats.org/officeDocument/2006/relationships/slideLayout" Target="../slideLayouts/slideLayout230.xml"/><Relationship Id="rId6" Type="http://schemas.openxmlformats.org/officeDocument/2006/relationships/slideLayout" Target="../slideLayouts/slideLayout235.xml"/><Relationship Id="rId11" Type="http://schemas.openxmlformats.org/officeDocument/2006/relationships/slideLayout" Target="../slideLayouts/slideLayout240.xml"/><Relationship Id="rId5" Type="http://schemas.openxmlformats.org/officeDocument/2006/relationships/slideLayout" Target="../slideLayouts/slideLayout234.xml"/><Relationship Id="rId10" Type="http://schemas.openxmlformats.org/officeDocument/2006/relationships/slideLayout" Target="../slideLayouts/slideLayout239.xml"/><Relationship Id="rId4" Type="http://schemas.openxmlformats.org/officeDocument/2006/relationships/slideLayout" Target="../slideLayouts/slideLayout233.xml"/><Relationship Id="rId9" Type="http://schemas.openxmlformats.org/officeDocument/2006/relationships/slideLayout" Target="../slideLayouts/slideLayout238.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48.xml"/><Relationship Id="rId13" Type="http://schemas.openxmlformats.org/officeDocument/2006/relationships/theme" Target="../theme/theme27.xml"/><Relationship Id="rId3" Type="http://schemas.openxmlformats.org/officeDocument/2006/relationships/slideLayout" Target="../slideLayouts/slideLayout243.xml"/><Relationship Id="rId7" Type="http://schemas.openxmlformats.org/officeDocument/2006/relationships/slideLayout" Target="../slideLayouts/slideLayout247.xml"/><Relationship Id="rId12" Type="http://schemas.openxmlformats.org/officeDocument/2006/relationships/slideLayout" Target="../slideLayouts/slideLayout252.xml"/><Relationship Id="rId2" Type="http://schemas.openxmlformats.org/officeDocument/2006/relationships/slideLayout" Target="../slideLayouts/slideLayout242.xml"/><Relationship Id="rId1" Type="http://schemas.openxmlformats.org/officeDocument/2006/relationships/slideLayout" Target="../slideLayouts/slideLayout241.xml"/><Relationship Id="rId6" Type="http://schemas.openxmlformats.org/officeDocument/2006/relationships/slideLayout" Target="../slideLayouts/slideLayout246.xml"/><Relationship Id="rId11" Type="http://schemas.openxmlformats.org/officeDocument/2006/relationships/slideLayout" Target="../slideLayouts/slideLayout251.xml"/><Relationship Id="rId5" Type="http://schemas.openxmlformats.org/officeDocument/2006/relationships/slideLayout" Target="../slideLayouts/slideLayout245.xml"/><Relationship Id="rId10" Type="http://schemas.openxmlformats.org/officeDocument/2006/relationships/slideLayout" Target="../slideLayouts/slideLayout250.xml"/><Relationship Id="rId4" Type="http://schemas.openxmlformats.org/officeDocument/2006/relationships/slideLayout" Target="../slideLayouts/slideLayout244.xml"/><Relationship Id="rId9" Type="http://schemas.openxmlformats.org/officeDocument/2006/relationships/slideLayout" Target="../slideLayouts/slideLayout249.xml"/></Relationships>
</file>

<file path=ppt/slideMasters/_rels/slideMaster2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55.xml"/><Relationship Id="rId7" Type="http://schemas.openxmlformats.org/officeDocument/2006/relationships/theme" Target="../theme/theme28.xml"/><Relationship Id="rId2" Type="http://schemas.openxmlformats.org/officeDocument/2006/relationships/slideLayout" Target="../slideLayouts/slideLayout254.xml"/><Relationship Id="rId1" Type="http://schemas.openxmlformats.org/officeDocument/2006/relationships/slideLayout" Target="../slideLayouts/slideLayout253.xml"/><Relationship Id="rId6" Type="http://schemas.openxmlformats.org/officeDocument/2006/relationships/slideLayout" Target="../slideLayouts/slideLayout258.xml"/><Relationship Id="rId5" Type="http://schemas.openxmlformats.org/officeDocument/2006/relationships/slideLayout" Target="../slideLayouts/slideLayout257.xml"/><Relationship Id="rId4" Type="http://schemas.openxmlformats.org/officeDocument/2006/relationships/slideLayout" Target="../slideLayouts/slideLayout256.xml"/></Relationships>
</file>

<file path=ppt/slideMasters/_rels/slideMaster2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61.xml"/><Relationship Id="rId7" Type="http://schemas.openxmlformats.org/officeDocument/2006/relationships/theme" Target="../theme/theme29.xml"/><Relationship Id="rId2" Type="http://schemas.openxmlformats.org/officeDocument/2006/relationships/slideLayout" Target="../slideLayouts/slideLayout260.xml"/><Relationship Id="rId1" Type="http://schemas.openxmlformats.org/officeDocument/2006/relationships/slideLayout" Target="../slideLayouts/slideLayout259.xml"/><Relationship Id="rId6" Type="http://schemas.openxmlformats.org/officeDocument/2006/relationships/slideLayout" Target="../slideLayouts/slideLayout264.xml"/><Relationship Id="rId5" Type="http://schemas.openxmlformats.org/officeDocument/2006/relationships/slideLayout" Target="../slideLayouts/slideLayout263.xml"/><Relationship Id="rId4" Type="http://schemas.openxmlformats.org/officeDocument/2006/relationships/slideLayout" Target="../slideLayouts/slideLayout26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0.xml.rels><?xml version="1.0" encoding="UTF-8" standalone="yes"?>
<Relationships xmlns="http://schemas.openxmlformats.org/package/2006/relationships"><Relationship Id="rId8" Type="http://schemas.openxmlformats.org/officeDocument/2006/relationships/slideLayout" Target="../slideLayouts/slideLayout272.xml"/><Relationship Id="rId13" Type="http://schemas.openxmlformats.org/officeDocument/2006/relationships/theme" Target="../theme/theme30.xml"/><Relationship Id="rId3" Type="http://schemas.openxmlformats.org/officeDocument/2006/relationships/slideLayout" Target="../slideLayouts/slideLayout267.xml"/><Relationship Id="rId7" Type="http://schemas.openxmlformats.org/officeDocument/2006/relationships/slideLayout" Target="../slideLayouts/slideLayout271.xml"/><Relationship Id="rId12" Type="http://schemas.openxmlformats.org/officeDocument/2006/relationships/slideLayout" Target="../slideLayouts/slideLayout276.xml"/><Relationship Id="rId2" Type="http://schemas.openxmlformats.org/officeDocument/2006/relationships/slideLayout" Target="../slideLayouts/slideLayout266.xml"/><Relationship Id="rId1" Type="http://schemas.openxmlformats.org/officeDocument/2006/relationships/slideLayout" Target="../slideLayouts/slideLayout265.xml"/><Relationship Id="rId6" Type="http://schemas.openxmlformats.org/officeDocument/2006/relationships/slideLayout" Target="../slideLayouts/slideLayout270.xml"/><Relationship Id="rId11" Type="http://schemas.openxmlformats.org/officeDocument/2006/relationships/slideLayout" Target="../slideLayouts/slideLayout275.xml"/><Relationship Id="rId5" Type="http://schemas.openxmlformats.org/officeDocument/2006/relationships/slideLayout" Target="../slideLayouts/slideLayout269.xml"/><Relationship Id="rId10" Type="http://schemas.openxmlformats.org/officeDocument/2006/relationships/slideLayout" Target="../slideLayouts/slideLayout274.xml"/><Relationship Id="rId4" Type="http://schemas.openxmlformats.org/officeDocument/2006/relationships/slideLayout" Target="../slideLayouts/slideLayout268.xml"/><Relationship Id="rId9" Type="http://schemas.openxmlformats.org/officeDocument/2006/relationships/slideLayout" Target="../slideLayouts/slideLayout273.xml"/></Relationships>
</file>

<file path=ppt/slideMasters/_rels/slideMaster3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79.xml"/><Relationship Id="rId7" Type="http://schemas.openxmlformats.org/officeDocument/2006/relationships/theme" Target="../theme/theme31.xml"/><Relationship Id="rId2" Type="http://schemas.openxmlformats.org/officeDocument/2006/relationships/slideLayout" Target="../slideLayouts/slideLayout278.xml"/><Relationship Id="rId1" Type="http://schemas.openxmlformats.org/officeDocument/2006/relationships/slideLayout" Target="../slideLayouts/slideLayout277.xml"/><Relationship Id="rId6" Type="http://schemas.openxmlformats.org/officeDocument/2006/relationships/slideLayout" Target="../slideLayouts/slideLayout282.xml"/><Relationship Id="rId5" Type="http://schemas.openxmlformats.org/officeDocument/2006/relationships/slideLayout" Target="../slideLayouts/slideLayout281.xml"/><Relationship Id="rId4" Type="http://schemas.openxmlformats.org/officeDocument/2006/relationships/slideLayout" Target="../slideLayouts/slideLayout280.xml"/></Relationships>
</file>

<file path=ppt/slideMasters/_rels/slideMaster32.xml.rels><?xml version="1.0" encoding="UTF-8" standalone="yes"?>
<Relationships xmlns="http://schemas.openxmlformats.org/package/2006/relationships"><Relationship Id="rId8" Type="http://schemas.openxmlformats.org/officeDocument/2006/relationships/theme" Target="../theme/theme32.xml"/><Relationship Id="rId3" Type="http://schemas.openxmlformats.org/officeDocument/2006/relationships/slideLayout" Target="../slideLayouts/slideLayout285.xml"/><Relationship Id="rId7" Type="http://schemas.openxmlformats.org/officeDocument/2006/relationships/slideLayout" Target="../slideLayouts/slideLayout289.xml"/><Relationship Id="rId2" Type="http://schemas.openxmlformats.org/officeDocument/2006/relationships/slideLayout" Target="../slideLayouts/slideLayout284.xml"/><Relationship Id="rId1" Type="http://schemas.openxmlformats.org/officeDocument/2006/relationships/slideLayout" Target="../slideLayouts/slideLayout283.xml"/><Relationship Id="rId6" Type="http://schemas.openxmlformats.org/officeDocument/2006/relationships/slideLayout" Target="../slideLayouts/slideLayout288.xml"/><Relationship Id="rId5" Type="http://schemas.openxmlformats.org/officeDocument/2006/relationships/slideLayout" Target="../slideLayouts/slideLayout287.xml"/><Relationship Id="rId4" Type="http://schemas.openxmlformats.org/officeDocument/2006/relationships/slideLayout" Target="../slideLayouts/slideLayout286.xml"/><Relationship Id="rId9" Type="http://schemas.openxmlformats.org/officeDocument/2006/relationships/image" Target="../media/image1.jpeg"/></Relationships>
</file>

<file path=ppt/slideMasters/_rels/slideMaster33.xml.rels><?xml version="1.0" encoding="UTF-8" standalone="yes"?>
<Relationships xmlns="http://schemas.openxmlformats.org/package/2006/relationships"><Relationship Id="rId8" Type="http://schemas.openxmlformats.org/officeDocument/2006/relationships/slideLayout" Target="../slideLayouts/slideLayout297.xml"/><Relationship Id="rId13" Type="http://schemas.openxmlformats.org/officeDocument/2006/relationships/theme" Target="../theme/theme33.xml"/><Relationship Id="rId3" Type="http://schemas.openxmlformats.org/officeDocument/2006/relationships/slideLayout" Target="../slideLayouts/slideLayout292.xml"/><Relationship Id="rId7" Type="http://schemas.openxmlformats.org/officeDocument/2006/relationships/slideLayout" Target="../slideLayouts/slideLayout296.xml"/><Relationship Id="rId12" Type="http://schemas.openxmlformats.org/officeDocument/2006/relationships/slideLayout" Target="../slideLayouts/slideLayout301.xml"/><Relationship Id="rId2" Type="http://schemas.openxmlformats.org/officeDocument/2006/relationships/slideLayout" Target="../slideLayouts/slideLayout291.xml"/><Relationship Id="rId1" Type="http://schemas.openxmlformats.org/officeDocument/2006/relationships/slideLayout" Target="../slideLayouts/slideLayout290.xml"/><Relationship Id="rId6" Type="http://schemas.openxmlformats.org/officeDocument/2006/relationships/slideLayout" Target="../slideLayouts/slideLayout295.xml"/><Relationship Id="rId11" Type="http://schemas.openxmlformats.org/officeDocument/2006/relationships/slideLayout" Target="../slideLayouts/slideLayout300.xml"/><Relationship Id="rId5" Type="http://schemas.openxmlformats.org/officeDocument/2006/relationships/slideLayout" Target="../slideLayouts/slideLayout294.xml"/><Relationship Id="rId10" Type="http://schemas.openxmlformats.org/officeDocument/2006/relationships/slideLayout" Target="../slideLayouts/slideLayout299.xml"/><Relationship Id="rId4" Type="http://schemas.openxmlformats.org/officeDocument/2006/relationships/slideLayout" Target="../slideLayouts/slideLayout293.xml"/><Relationship Id="rId9" Type="http://schemas.openxmlformats.org/officeDocument/2006/relationships/slideLayout" Target="../slideLayouts/slideLayout298.xml"/></Relationships>
</file>

<file path=ppt/slideMasters/_rels/slideMaster34.xml.rels><?xml version="1.0" encoding="UTF-8" standalone="yes"?>
<Relationships xmlns="http://schemas.openxmlformats.org/package/2006/relationships"><Relationship Id="rId8" Type="http://schemas.openxmlformats.org/officeDocument/2006/relationships/slideLayout" Target="../slideLayouts/slideLayout309.xml"/><Relationship Id="rId13" Type="http://schemas.openxmlformats.org/officeDocument/2006/relationships/theme" Target="../theme/theme34.xml"/><Relationship Id="rId3" Type="http://schemas.openxmlformats.org/officeDocument/2006/relationships/slideLayout" Target="../slideLayouts/slideLayout304.xml"/><Relationship Id="rId7" Type="http://schemas.openxmlformats.org/officeDocument/2006/relationships/slideLayout" Target="../slideLayouts/slideLayout308.xml"/><Relationship Id="rId12" Type="http://schemas.openxmlformats.org/officeDocument/2006/relationships/slideLayout" Target="../slideLayouts/slideLayout313.xml"/><Relationship Id="rId2" Type="http://schemas.openxmlformats.org/officeDocument/2006/relationships/slideLayout" Target="../slideLayouts/slideLayout303.xml"/><Relationship Id="rId1" Type="http://schemas.openxmlformats.org/officeDocument/2006/relationships/slideLayout" Target="../slideLayouts/slideLayout302.xml"/><Relationship Id="rId6" Type="http://schemas.openxmlformats.org/officeDocument/2006/relationships/slideLayout" Target="../slideLayouts/slideLayout307.xml"/><Relationship Id="rId11" Type="http://schemas.openxmlformats.org/officeDocument/2006/relationships/slideLayout" Target="../slideLayouts/slideLayout312.xml"/><Relationship Id="rId5" Type="http://schemas.openxmlformats.org/officeDocument/2006/relationships/slideLayout" Target="../slideLayouts/slideLayout306.xml"/><Relationship Id="rId10" Type="http://schemas.openxmlformats.org/officeDocument/2006/relationships/slideLayout" Target="../slideLayouts/slideLayout311.xml"/><Relationship Id="rId4" Type="http://schemas.openxmlformats.org/officeDocument/2006/relationships/slideLayout" Target="../slideLayouts/slideLayout305.xml"/><Relationship Id="rId9" Type="http://schemas.openxmlformats.org/officeDocument/2006/relationships/slideLayout" Target="../slideLayouts/slideLayout310.xml"/><Relationship Id="rId14" Type="http://schemas.openxmlformats.org/officeDocument/2006/relationships/image" Target="../media/image3.jpeg"/></Relationships>
</file>

<file path=ppt/slideMasters/_rels/slideMaster35.xml.rels><?xml version="1.0" encoding="UTF-8" standalone="yes"?>
<Relationships xmlns="http://schemas.openxmlformats.org/package/2006/relationships"><Relationship Id="rId8" Type="http://schemas.openxmlformats.org/officeDocument/2006/relationships/theme" Target="../theme/theme35.xml"/><Relationship Id="rId3" Type="http://schemas.openxmlformats.org/officeDocument/2006/relationships/slideLayout" Target="../slideLayouts/slideLayout316.xml"/><Relationship Id="rId7" Type="http://schemas.openxmlformats.org/officeDocument/2006/relationships/slideLayout" Target="../slideLayouts/slideLayout320.xml"/><Relationship Id="rId2" Type="http://schemas.openxmlformats.org/officeDocument/2006/relationships/slideLayout" Target="../slideLayouts/slideLayout315.xml"/><Relationship Id="rId1" Type="http://schemas.openxmlformats.org/officeDocument/2006/relationships/slideLayout" Target="../slideLayouts/slideLayout314.xml"/><Relationship Id="rId6" Type="http://schemas.openxmlformats.org/officeDocument/2006/relationships/slideLayout" Target="../slideLayouts/slideLayout319.xml"/><Relationship Id="rId5" Type="http://schemas.openxmlformats.org/officeDocument/2006/relationships/slideLayout" Target="../slideLayouts/slideLayout318.xml"/><Relationship Id="rId4" Type="http://schemas.openxmlformats.org/officeDocument/2006/relationships/slideLayout" Target="../slideLayouts/slideLayout317.xml"/><Relationship Id="rId9"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9"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5" Type="http://schemas.openxmlformats.org/officeDocument/2006/relationships/slideLayout" Target="../slideLayouts/slideLayout56.xml"/><Relationship Id="rId4" Type="http://schemas.openxmlformats.org/officeDocument/2006/relationships/slideLayout" Target="../slideLayouts/slideLayout55.xml"/><Relationship Id="rId9"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8.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9.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t>Community Health- Public Payer Patient Access</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6" r:id="rId4"/>
    <p:sldLayoutId id="2147483667" r:id="rId5"/>
    <p:sldLayoutId id="214748367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hf hd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20"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Lst>
  <p:hf hdr="0" ft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3"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 id="2147483866"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rgbClr val="000000">
                    <a:tint val="75000"/>
                  </a:srgbClr>
                </a:solidFill>
                <a:effectLst/>
                <a:uLnTx/>
                <a:uFillTx/>
                <a:latin typeface="Calibri" pitchFamily="34" charset="0"/>
                <a:ea typeface="+mn-ea"/>
                <a:cs typeface="+mn-cs"/>
              </a:rPr>
              <a:t>Community Health- Public Payer Patient Access</a:t>
            </a:r>
            <a:endParaRPr kumimoji="0" lang="en-US" sz="900" b="0" i="0" u="none" strike="noStrike" kern="1200" cap="none" spc="0" normalizeH="0" baseline="0" noProof="0" dirty="0">
              <a:ln>
                <a:noFill/>
              </a:ln>
              <a:solidFill>
                <a:srgbClr val="000000">
                  <a:tint val="75000"/>
                </a:srgbClr>
              </a:solidFill>
              <a:effectLst/>
              <a:uLnTx/>
              <a:uFillTx/>
              <a:latin typeface="Calibri"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876" r:id="rId1"/>
    <p:sldLayoutId id="2147483877" r:id="rId2"/>
    <p:sldLayoutId id="2147483878" r:id="rId3"/>
    <p:sldLayoutId id="2147483879" r:id="rId4"/>
    <p:sldLayoutId id="2147483880" r:id="rId5"/>
    <p:sldLayoutId id="214748388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Lst>
  <p:hf hdr="0" ft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896" r:id="rId1"/>
    <p:sldLayoutId id="2147483897" r:id="rId2"/>
    <p:sldLayoutId id="2147483898" r:id="rId3"/>
    <p:sldLayoutId id="2147483899" r:id="rId4"/>
    <p:sldLayoutId id="2147483900" r:id="rId5"/>
    <p:sldLayoutId id="2147483901" r:id="rId6"/>
    <p:sldLayoutId id="2147483902" r:id="rId7"/>
    <p:sldLayoutId id="2147483903" r:id="rId8"/>
    <p:sldLayoutId id="2147483904" r:id="rId9"/>
    <p:sldLayoutId id="2147483905" r:id="rId10"/>
    <p:sldLayoutId id="2147483906" r:id="rId11"/>
    <p:sldLayoutId id="2147483907"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5"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304800" cy="68580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365" name="Line 5"/>
          <p:cNvSpPr>
            <a:spLocks noChangeShapeType="1"/>
          </p:cNvSpPr>
          <p:nvPr/>
        </p:nvSpPr>
        <p:spPr bwMode="auto">
          <a:xfrm>
            <a:off x="0" y="762000"/>
            <a:ext cx="9144000" cy="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6" name="Line 6"/>
          <p:cNvSpPr>
            <a:spLocks noChangeShapeType="1"/>
          </p:cNvSpPr>
          <p:nvPr/>
        </p:nvSpPr>
        <p:spPr bwMode="auto">
          <a:xfrm>
            <a:off x="0" y="715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7" name="Line 7"/>
          <p:cNvSpPr>
            <a:spLocks noChangeShapeType="1"/>
          </p:cNvSpPr>
          <p:nvPr/>
        </p:nvSpPr>
        <p:spPr bwMode="auto">
          <a:xfrm>
            <a:off x="338138" y="0"/>
            <a:ext cx="0" cy="686435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9" name="Rectangle 9"/>
          <p:cNvSpPr>
            <a:spLocks noGrp="1" noChangeArrowheads="1"/>
          </p:cNvSpPr>
          <p:nvPr>
            <p:ph type="sldNum" sz="quarter" idx="4"/>
          </p:nvPr>
        </p:nvSpPr>
        <p:spPr bwMode="auto">
          <a:xfrm>
            <a:off x="0" y="6689725"/>
            <a:ext cx="304800" cy="155575"/>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eaLnBrk="0" hangingPunct="0">
              <a:defRPr sz="1000" b="0">
                <a:solidFill>
                  <a:schemeClr val="bg1"/>
                </a:solidFill>
                <a:latin typeface="Palatino Linotype" pitchFamily="18" charset="0"/>
              </a:defRPr>
            </a:lvl1pPr>
          </a:lstStyle>
          <a:p>
            <a:pPr fontAlgn="base">
              <a:spcBef>
                <a:spcPct val="0"/>
              </a:spcBef>
              <a:spcAft>
                <a:spcPct val="0"/>
              </a:spcAft>
              <a:defRPr/>
            </a:pPr>
            <a:fld id="{05F84856-16DF-4A4F-B4A1-734651BF8278}" type="slidenum">
              <a:rPr lang="en-US">
                <a:solidFill>
                  <a:srgbClr val="FFFFFF"/>
                </a:solidFill>
              </a:rPr>
              <a:pPr fontAlgn="base">
                <a:spcBef>
                  <a:spcPct val="0"/>
                </a:spcBef>
                <a:spcAft>
                  <a:spcPct val="0"/>
                </a:spcAft>
                <a:defRPr/>
              </a:pPr>
              <a:t>‹#›</a:t>
            </a:fld>
            <a:endParaRPr lang="en-US" dirty="0">
              <a:solidFill>
                <a:srgbClr val="FFFFFF"/>
              </a:solidFill>
            </a:endParaRPr>
          </a:p>
        </p:txBody>
      </p:sp>
      <p:pic>
        <p:nvPicPr>
          <p:cNvPr id="1033" name="Picture 12"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hf hdr="0" ftr="0" dt="0"/>
  <p:txStyles>
    <p:titleStyle>
      <a:lvl1pPr algn="l" rtl="0" fontAlgn="base">
        <a:spcBef>
          <a:spcPct val="0"/>
        </a:spcBef>
        <a:spcAft>
          <a:spcPct val="0"/>
        </a:spcAft>
        <a:defRPr sz="3000" b="1">
          <a:solidFill>
            <a:srgbClr val="808080"/>
          </a:solidFill>
          <a:latin typeface="Calibri" pitchFamily="34" charset="0"/>
          <a:ea typeface="+mj-ea"/>
          <a:cs typeface="+mj-cs"/>
        </a:defRPr>
      </a:lvl1pPr>
      <a:lvl2pPr algn="l" rtl="0" fontAlgn="base">
        <a:spcBef>
          <a:spcPct val="0"/>
        </a:spcBef>
        <a:spcAft>
          <a:spcPct val="0"/>
        </a:spcAft>
        <a:defRPr sz="3000" b="1">
          <a:solidFill>
            <a:srgbClr val="808080"/>
          </a:solidFill>
          <a:latin typeface="Arial" charset="0"/>
        </a:defRPr>
      </a:lvl2pPr>
      <a:lvl3pPr algn="l" rtl="0" fontAlgn="base">
        <a:spcBef>
          <a:spcPct val="0"/>
        </a:spcBef>
        <a:spcAft>
          <a:spcPct val="0"/>
        </a:spcAft>
        <a:defRPr sz="3000" b="1">
          <a:solidFill>
            <a:srgbClr val="808080"/>
          </a:solidFill>
          <a:latin typeface="Arial" charset="0"/>
        </a:defRPr>
      </a:lvl3pPr>
      <a:lvl4pPr algn="l" rtl="0" fontAlgn="base">
        <a:spcBef>
          <a:spcPct val="0"/>
        </a:spcBef>
        <a:spcAft>
          <a:spcPct val="0"/>
        </a:spcAft>
        <a:defRPr sz="3000" b="1">
          <a:solidFill>
            <a:srgbClr val="808080"/>
          </a:solidFill>
          <a:latin typeface="Arial" charset="0"/>
        </a:defRPr>
      </a:lvl4pPr>
      <a:lvl5pPr algn="l" rtl="0" fontAlgn="base">
        <a:spcBef>
          <a:spcPct val="0"/>
        </a:spcBef>
        <a:spcAft>
          <a:spcPct val="0"/>
        </a:spcAft>
        <a:defRPr sz="3000" b="1">
          <a:solidFill>
            <a:srgbClr val="808080"/>
          </a:solidFill>
          <a:latin typeface="Arial" charset="0"/>
        </a:defRPr>
      </a:lvl5pPr>
      <a:lvl6pPr marL="457200" algn="l" rtl="0" eaLnBrk="1" fontAlgn="base" hangingPunct="1">
        <a:spcBef>
          <a:spcPct val="0"/>
        </a:spcBef>
        <a:spcAft>
          <a:spcPct val="0"/>
        </a:spcAft>
        <a:defRPr sz="3000" b="1">
          <a:solidFill>
            <a:srgbClr val="808080"/>
          </a:solidFill>
          <a:latin typeface="Arial" charset="0"/>
        </a:defRPr>
      </a:lvl6pPr>
      <a:lvl7pPr marL="914400" algn="l" rtl="0" eaLnBrk="1" fontAlgn="base" hangingPunct="1">
        <a:spcBef>
          <a:spcPct val="0"/>
        </a:spcBef>
        <a:spcAft>
          <a:spcPct val="0"/>
        </a:spcAft>
        <a:defRPr sz="3000" b="1">
          <a:solidFill>
            <a:srgbClr val="808080"/>
          </a:solidFill>
          <a:latin typeface="Arial" charset="0"/>
        </a:defRPr>
      </a:lvl7pPr>
      <a:lvl8pPr marL="1371600" algn="l" rtl="0" eaLnBrk="1" fontAlgn="base" hangingPunct="1">
        <a:spcBef>
          <a:spcPct val="0"/>
        </a:spcBef>
        <a:spcAft>
          <a:spcPct val="0"/>
        </a:spcAft>
        <a:defRPr sz="3000" b="1">
          <a:solidFill>
            <a:srgbClr val="808080"/>
          </a:solidFill>
          <a:latin typeface="Arial" charset="0"/>
        </a:defRPr>
      </a:lvl8pPr>
      <a:lvl9pPr marL="1828800" algn="l" rtl="0" eaLnBrk="1" fontAlgn="base" hangingPunct="1">
        <a:spcBef>
          <a:spcPct val="0"/>
        </a:spcBef>
        <a:spcAft>
          <a:spcPct val="0"/>
        </a:spcAft>
        <a:defRPr sz="3000" b="1">
          <a:solidFill>
            <a:srgbClr val="808080"/>
          </a:solidFill>
          <a:latin typeface="Arial" charset="0"/>
        </a:defRPr>
      </a:lvl9pPr>
    </p:titleStyle>
    <p:bodyStyle>
      <a:lvl1pPr marL="342900" indent="-342900" algn="l" rtl="0" fontAlgn="base">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fontAlgn="base">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fontAlgn="base">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fontAlgn="base">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fontAlgn="base">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 id="2147483953"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55" r:id="rId1"/>
    <p:sldLayoutId id="2147483956" r:id="rId2"/>
    <p:sldLayoutId id="2147483957" r:id="rId3"/>
    <p:sldLayoutId id="2147483958" r:id="rId4"/>
    <p:sldLayoutId id="2147483959" r:id="rId5"/>
    <p:sldLayoutId id="2147483961"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9"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 id="2147483982"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90"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defRPr/>
            </a:pPr>
            <a:r>
              <a:rPr lang="en-US" sz="900" dirty="0" smtClean="0">
                <a:solidFill>
                  <a:srgbClr val="000000">
                    <a:tint val="75000"/>
                  </a:srgbClr>
                </a:solidFill>
              </a:rPr>
              <a:t>Community Health- Public Payer Patient Access</a:t>
            </a:r>
            <a:endParaRPr lang="en-US" sz="900"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 id="2147484011"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304800" cy="6858000"/>
          </a:xfrm>
          <a:prstGeom prst="rect">
            <a:avLst/>
          </a:prstGeom>
          <a:solidFill>
            <a:srgbClr val="2C465A"/>
          </a:solidFill>
          <a:ln w="9525">
            <a:noFill/>
            <a:miter lim="800000"/>
            <a:headEnd/>
            <a:tailEnd/>
          </a:ln>
          <a:effectLst/>
        </p:spPr>
        <p:txBody>
          <a:bodyPr wrap="none" anchor="ctr"/>
          <a:lstStyle/>
          <a:p>
            <a:pPr fontAlgn="base">
              <a:spcBef>
                <a:spcPct val="0"/>
              </a:spcBef>
              <a:spcAft>
                <a:spcPct val="0"/>
              </a:spcAft>
              <a:defRPr/>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5365" name="Line 5"/>
          <p:cNvSpPr>
            <a:spLocks noChangeShapeType="1"/>
          </p:cNvSpPr>
          <p:nvPr/>
        </p:nvSpPr>
        <p:spPr bwMode="auto">
          <a:xfrm>
            <a:off x="0" y="762000"/>
            <a:ext cx="9144000" cy="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6" name="Line 6"/>
          <p:cNvSpPr>
            <a:spLocks noChangeShapeType="1"/>
          </p:cNvSpPr>
          <p:nvPr/>
        </p:nvSpPr>
        <p:spPr bwMode="auto">
          <a:xfrm>
            <a:off x="0" y="715963"/>
            <a:ext cx="9144000" cy="0"/>
          </a:xfrm>
          <a:prstGeom prst="line">
            <a:avLst/>
          </a:prstGeom>
          <a:noFill/>
          <a:ln w="19050">
            <a:solidFill>
              <a:srgbClr val="008AB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7" name="Line 7"/>
          <p:cNvSpPr>
            <a:spLocks noChangeShapeType="1"/>
          </p:cNvSpPr>
          <p:nvPr/>
        </p:nvSpPr>
        <p:spPr bwMode="auto">
          <a:xfrm>
            <a:off x="338138" y="0"/>
            <a:ext cx="0" cy="6864350"/>
          </a:xfrm>
          <a:prstGeom prst="line">
            <a:avLst/>
          </a:prstGeom>
          <a:noFill/>
          <a:ln w="19050">
            <a:solidFill>
              <a:srgbClr val="808080"/>
            </a:solidFill>
            <a:round/>
            <a:headEnd/>
            <a:tailEnd/>
          </a:ln>
          <a:effectLst/>
        </p:spPr>
        <p:txBody>
          <a:bodyPr/>
          <a:lstStyle/>
          <a:p>
            <a:pPr fontAlgn="base">
              <a:spcBef>
                <a:spcPct val="0"/>
              </a:spcBef>
              <a:spcAft>
                <a:spcPct val="0"/>
              </a:spcAft>
              <a:defRPr/>
            </a:pPr>
            <a:endParaRPr lang="en-US" sz="2800" b="1" dirty="0">
              <a:solidFill>
                <a:srgbClr val="000000"/>
              </a:solidFill>
              <a:latin typeface="Calibri" pitchFamily="34" charset="0"/>
            </a:endParaRPr>
          </a:p>
        </p:txBody>
      </p:sp>
      <p:sp>
        <p:nvSpPr>
          <p:cNvPr id="15369" name="Rectangle 9"/>
          <p:cNvSpPr>
            <a:spLocks noGrp="1" noChangeArrowheads="1"/>
          </p:cNvSpPr>
          <p:nvPr>
            <p:ph type="sldNum" sz="quarter" idx="4"/>
          </p:nvPr>
        </p:nvSpPr>
        <p:spPr bwMode="auto">
          <a:xfrm>
            <a:off x="0" y="6689725"/>
            <a:ext cx="304800" cy="155575"/>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eaLnBrk="0" hangingPunct="0">
              <a:defRPr sz="1000" b="0">
                <a:solidFill>
                  <a:schemeClr val="bg1"/>
                </a:solidFill>
                <a:latin typeface="Palatino Linotype" pitchFamily="18" charset="0"/>
              </a:defRPr>
            </a:lvl1pPr>
          </a:lstStyle>
          <a:p>
            <a:pPr fontAlgn="base">
              <a:spcBef>
                <a:spcPct val="0"/>
              </a:spcBef>
              <a:spcAft>
                <a:spcPct val="0"/>
              </a:spcAft>
              <a:defRPr/>
            </a:pPr>
            <a:fld id="{05F84856-16DF-4A4F-B4A1-734651BF8278}" type="slidenum">
              <a:rPr lang="en-US">
                <a:solidFill>
                  <a:srgbClr val="FFFFFF"/>
                </a:solidFill>
              </a:rPr>
              <a:pPr fontAlgn="base">
                <a:spcBef>
                  <a:spcPct val="0"/>
                </a:spcBef>
                <a:spcAft>
                  <a:spcPct val="0"/>
                </a:spcAft>
                <a:defRPr/>
              </a:pPr>
              <a:t>‹#›</a:t>
            </a:fld>
            <a:endParaRPr lang="en-US" dirty="0">
              <a:solidFill>
                <a:srgbClr val="FFFFFF"/>
              </a:solidFill>
            </a:endParaRPr>
          </a:p>
        </p:txBody>
      </p:sp>
      <p:pic>
        <p:nvPicPr>
          <p:cNvPr id="1033" name="Picture 12" descr="Partners Founded By_08"/>
          <p:cNvPicPr>
            <a:picLocks noChangeAspect="1" noChangeArrowheads="1"/>
          </p:cNvPicPr>
          <p:nvPr/>
        </p:nvPicPr>
        <p:blipFill>
          <a:blip r:embed="rId14" cstate="print"/>
          <a:srcRect/>
          <a:stretch>
            <a:fillRect/>
          </a:stretch>
        </p:blipFill>
        <p:spPr bwMode="auto">
          <a:xfrm>
            <a:off x="6645275" y="6553200"/>
            <a:ext cx="2270125"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Lst>
  <p:hf hdr="0" ftr="0" dt="0"/>
  <p:txStyles>
    <p:titleStyle>
      <a:lvl1pPr algn="l" rtl="0" fontAlgn="base">
        <a:spcBef>
          <a:spcPct val="0"/>
        </a:spcBef>
        <a:spcAft>
          <a:spcPct val="0"/>
        </a:spcAft>
        <a:defRPr sz="3000" b="1">
          <a:solidFill>
            <a:srgbClr val="808080"/>
          </a:solidFill>
          <a:latin typeface="Calibri" pitchFamily="34" charset="0"/>
          <a:ea typeface="+mj-ea"/>
          <a:cs typeface="+mj-cs"/>
        </a:defRPr>
      </a:lvl1pPr>
      <a:lvl2pPr algn="l" rtl="0" fontAlgn="base">
        <a:spcBef>
          <a:spcPct val="0"/>
        </a:spcBef>
        <a:spcAft>
          <a:spcPct val="0"/>
        </a:spcAft>
        <a:defRPr sz="3000" b="1">
          <a:solidFill>
            <a:srgbClr val="808080"/>
          </a:solidFill>
          <a:latin typeface="Arial" charset="0"/>
        </a:defRPr>
      </a:lvl2pPr>
      <a:lvl3pPr algn="l" rtl="0" fontAlgn="base">
        <a:spcBef>
          <a:spcPct val="0"/>
        </a:spcBef>
        <a:spcAft>
          <a:spcPct val="0"/>
        </a:spcAft>
        <a:defRPr sz="3000" b="1">
          <a:solidFill>
            <a:srgbClr val="808080"/>
          </a:solidFill>
          <a:latin typeface="Arial" charset="0"/>
        </a:defRPr>
      </a:lvl3pPr>
      <a:lvl4pPr algn="l" rtl="0" fontAlgn="base">
        <a:spcBef>
          <a:spcPct val="0"/>
        </a:spcBef>
        <a:spcAft>
          <a:spcPct val="0"/>
        </a:spcAft>
        <a:defRPr sz="3000" b="1">
          <a:solidFill>
            <a:srgbClr val="808080"/>
          </a:solidFill>
          <a:latin typeface="Arial" charset="0"/>
        </a:defRPr>
      </a:lvl4pPr>
      <a:lvl5pPr algn="l" rtl="0" fontAlgn="base">
        <a:spcBef>
          <a:spcPct val="0"/>
        </a:spcBef>
        <a:spcAft>
          <a:spcPct val="0"/>
        </a:spcAft>
        <a:defRPr sz="3000" b="1">
          <a:solidFill>
            <a:srgbClr val="808080"/>
          </a:solidFill>
          <a:latin typeface="Arial" charset="0"/>
        </a:defRPr>
      </a:lvl5pPr>
      <a:lvl6pPr marL="457200" algn="l" rtl="0" eaLnBrk="1" fontAlgn="base" hangingPunct="1">
        <a:spcBef>
          <a:spcPct val="0"/>
        </a:spcBef>
        <a:spcAft>
          <a:spcPct val="0"/>
        </a:spcAft>
        <a:defRPr sz="3000" b="1">
          <a:solidFill>
            <a:srgbClr val="808080"/>
          </a:solidFill>
          <a:latin typeface="Arial" charset="0"/>
        </a:defRPr>
      </a:lvl6pPr>
      <a:lvl7pPr marL="914400" algn="l" rtl="0" eaLnBrk="1" fontAlgn="base" hangingPunct="1">
        <a:spcBef>
          <a:spcPct val="0"/>
        </a:spcBef>
        <a:spcAft>
          <a:spcPct val="0"/>
        </a:spcAft>
        <a:defRPr sz="3000" b="1">
          <a:solidFill>
            <a:srgbClr val="808080"/>
          </a:solidFill>
          <a:latin typeface="Arial" charset="0"/>
        </a:defRPr>
      </a:lvl7pPr>
      <a:lvl8pPr marL="1371600" algn="l" rtl="0" eaLnBrk="1" fontAlgn="base" hangingPunct="1">
        <a:spcBef>
          <a:spcPct val="0"/>
        </a:spcBef>
        <a:spcAft>
          <a:spcPct val="0"/>
        </a:spcAft>
        <a:defRPr sz="3000" b="1">
          <a:solidFill>
            <a:srgbClr val="808080"/>
          </a:solidFill>
          <a:latin typeface="Arial" charset="0"/>
        </a:defRPr>
      </a:lvl8pPr>
      <a:lvl9pPr marL="1828800" algn="l" rtl="0" eaLnBrk="1" fontAlgn="base" hangingPunct="1">
        <a:spcBef>
          <a:spcPct val="0"/>
        </a:spcBef>
        <a:spcAft>
          <a:spcPct val="0"/>
        </a:spcAft>
        <a:defRPr sz="3000" b="1">
          <a:solidFill>
            <a:srgbClr val="808080"/>
          </a:solidFill>
          <a:latin typeface="Arial" charset="0"/>
        </a:defRPr>
      </a:lvl9pPr>
    </p:titleStyle>
    <p:bodyStyle>
      <a:lvl1pPr marL="342900" indent="-342900" algn="l" rtl="0" fontAlgn="base">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fontAlgn="base">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fontAlgn="base">
        <a:spcBef>
          <a:spcPct val="20000"/>
        </a:spcBef>
        <a:spcAft>
          <a:spcPct val="0"/>
        </a:spcAft>
        <a:buClr>
          <a:schemeClr val="bg2"/>
        </a:buClr>
        <a:buFont typeface="Wingdings" pitchFamily="2" charset="2"/>
        <a:buChar char="§"/>
        <a:defRPr>
          <a:solidFill>
            <a:srgbClr val="333333"/>
          </a:solidFill>
          <a:latin typeface="Calibri" pitchFamily="34" charset="0"/>
        </a:defRPr>
      </a:lvl3pPr>
      <a:lvl4pPr marL="1600200" indent="-228600" algn="l" rtl="0" fontAlgn="base">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fontAlgn="base">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fontAlgn="base">
              <a:spcBef>
                <a:spcPct val="0"/>
              </a:spcBef>
              <a:spcAft>
                <a:spcPct val="0"/>
              </a:spcAft>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fontAlgn="base">
              <a:spcBef>
                <a:spcPct val="0"/>
              </a:spcBef>
              <a:spcAft>
                <a:spcPct val="0"/>
              </a:spcAft>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a:solidFill>
                  <a:schemeClr val="bg1"/>
                </a:solidFill>
                <a:latin typeface="Palatino Linotype" pitchFamily="18" charset="0"/>
              </a:defRPr>
            </a:lvl1pPr>
          </a:lstStyle>
          <a:p>
            <a:pPr fontAlgn="base">
              <a:spcBef>
                <a:spcPct val="0"/>
              </a:spcBef>
              <a:spcAft>
                <a:spcPct val="0"/>
              </a:spcAft>
              <a:defRPr/>
            </a:pPr>
            <a:fld id="{EE469815-A036-4D7F-A7FF-11601E06B0D9}" type="slidenum">
              <a:rPr lang="en-US" b="1">
                <a:solidFill>
                  <a:srgbClr val="FFFFFF"/>
                </a:solidFill>
              </a:rPr>
              <a:pPr fontAlgn="base">
                <a:spcBef>
                  <a:spcPct val="0"/>
                </a:spcBef>
                <a:spcAft>
                  <a:spcPct val="0"/>
                </a:spcAft>
                <a:defRPr/>
              </a:pPr>
              <a:t>‹#›</a:t>
            </a:fld>
            <a:endParaRPr lang="en-US" b="1" dirty="0">
              <a:solidFill>
                <a:srgbClr val="FFFFFF"/>
              </a:solidFill>
            </a:endParaRPr>
          </a:p>
        </p:txBody>
      </p:sp>
      <p:pic>
        <p:nvPicPr>
          <p:cNvPr id="1033"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fontAlgn="base" hangingPunct="1">
              <a:spcBef>
                <a:spcPct val="0"/>
              </a:spcBef>
              <a:spcAft>
                <a:spcPct val="0"/>
              </a:spcAft>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a:defRPr sz="900" baseline="0">
                <a:solidFill>
                  <a:schemeClr val="tx1">
                    <a:tint val="75000"/>
                  </a:schemeClr>
                </a:solidFill>
                <a:latin typeface="Calibri" pitchFamily="34" charset="0"/>
              </a:defRPr>
            </a:lvl1pPr>
          </a:lstStyle>
          <a:p>
            <a:r>
              <a:rPr lang="en-US" dirty="0" smtClean="0">
                <a:solidFill>
                  <a:srgbClr val="000000">
                    <a:tint val="75000"/>
                  </a:srgbClr>
                </a:solidFill>
              </a:rPr>
              <a:t>Community Health- Public Payer Patient Access</a:t>
            </a:r>
            <a:endParaRPr lang="en-US" dirty="0">
              <a:solidFill>
                <a:srgbClr val="000000">
                  <a:tint val="75000"/>
                </a:srgbClr>
              </a:solidFill>
            </a:endParaRPr>
          </a:p>
        </p:txBody>
      </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Arial" pitchFamily="34" charset="0"/>
        </a:defRPr>
      </a:lvl2pPr>
      <a:lvl3pPr algn="l" rtl="0" eaLnBrk="0" fontAlgn="base" hangingPunct="0">
        <a:spcBef>
          <a:spcPct val="0"/>
        </a:spcBef>
        <a:spcAft>
          <a:spcPct val="0"/>
        </a:spcAft>
        <a:defRPr sz="3000" b="1">
          <a:solidFill>
            <a:srgbClr val="808080"/>
          </a:solidFill>
          <a:latin typeface="Arial" pitchFamily="34" charset="0"/>
        </a:defRPr>
      </a:lvl3pPr>
      <a:lvl4pPr algn="l" rtl="0" eaLnBrk="0" fontAlgn="base" hangingPunct="0">
        <a:spcBef>
          <a:spcPct val="0"/>
        </a:spcBef>
        <a:spcAft>
          <a:spcPct val="0"/>
        </a:spcAft>
        <a:defRPr sz="3000" b="1">
          <a:solidFill>
            <a:srgbClr val="808080"/>
          </a:solidFill>
          <a:latin typeface="Arial" pitchFamily="34" charset="0"/>
        </a:defRPr>
      </a:lvl4pPr>
      <a:lvl5pPr algn="l" rtl="0" eaLnBrk="0" fontAlgn="base" hangingPunct="0">
        <a:spcBef>
          <a:spcPct val="0"/>
        </a:spcBef>
        <a:spcAft>
          <a:spcPct val="0"/>
        </a:spcAft>
        <a:defRPr sz="3000" b="1">
          <a:solidFill>
            <a:srgbClr val="808080"/>
          </a:solidFill>
          <a:latin typeface="Arial"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18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8" name="Footer Placeholder 3"/>
          <p:cNvSpPr txBox="1">
            <a:spLocks/>
          </p:cNvSpPr>
          <p:nvPr/>
        </p:nvSpPr>
        <p:spPr>
          <a:xfrm>
            <a:off x="0" y="6492875"/>
            <a:ext cx="3429000" cy="365125"/>
          </a:xfrm>
          <a:prstGeom prst="rect">
            <a:avLst/>
          </a:prstGeom>
        </p:spPr>
        <p:txBody>
          <a:bodyPr vert="horz" lIns="91440" tIns="45720" rIns="91440" bIns="45720" rtlCol="0" anchor="ctr"/>
          <a:lstStyle/>
          <a:p>
            <a:pPr algn="ctr"/>
            <a:r>
              <a:rPr lang="en-US" sz="900" dirty="0" smtClean="0">
                <a:solidFill>
                  <a:srgbClr val="000000">
                    <a:tint val="75000"/>
                  </a:srgbClr>
                </a:solidFill>
                <a:latin typeface="Calibri" pitchFamily="34" charset="0"/>
              </a:rPr>
              <a:t>Community Health- Public Payer Patient Access</a:t>
            </a:r>
            <a:endParaRPr lang="en-US" sz="900" dirty="0">
              <a:solidFill>
                <a:srgbClr val="000000">
                  <a:tint val="75000"/>
                </a:srgbClr>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hf hdr="0" dt="0"/>
  <p:txStyles>
    <p:titleStyle>
      <a:lvl1pPr algn="ctr" defTabSz="914400" rtl="0" eaLnBrk="1" latinLnBrk="0" hangingPunct="1">
        <a:spcBef>
          <a:spcPct val="0"/>
        </a:spcBef>
        <a:buNone/>
        <a:defRPr sz="16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Undocumented Immigrants under the ACA	 </a:t>
            </a:r>
          </a:p>
        </p:txBody>
      </p:sp>
      <p:sp>
        <p:nvSpPr>
          <p:cNvPr id="7" name="Footer Placeholder 9"/>
          <p:cNvSpPr txBox="1">
            <a:spLocks/>
          </p:cNvSpPr>
          <p:nvPr/>
        </p:nvSpPr>
        <p:spPr>
          <a:xfrm>
            <a:off x="304800" y="6492875"/>
            <a:ext cx="3429000" cy="365125"/>
          </a:xfrm>
          <a:prstGeom prst="rect">
            <a:avLst/>
          </a:prstGeom>
        </p:spPr>
        <p:txBody>
          <a:bodyPr/>
          <a:lstStyle/>
          <a:p>
            <a:pPr algn="ctr" fontAlgn="base">
              <a:spcBef>
                <a:spcPct val="0"/>
              </a:spcBef>
              <a:spcAft>
                <a:spcPct val="0"/>
              </a:spcAft>
              <a:defRPr/>
            </a:pPr>
            <a:r>
              <a:rPr lang="en-US" sz="900" dirty="0" smtClean="0">
                <a:solidFill>
                  <a:srgbClr val="808080"/>
                </a:solidFill>
                <a:latin typeface="Calibri" pitchFamily="34" charset="0"/>
                <a:cs typeface="Calibri" pitchFamily="34" charset="0"/>
              </a:rPr>
              <a:t>Community Health- Public Payer Patient Access</a:t>
            </a:r>
            <a:endParaRPr lang="en-US" sz="900" dirty="0">
              <a:solidFill>
                <a:srgbClr val="808080"/>
              </a:solidFill>
              <a:latin typeface="Calibri" pitchFamily="34" charset="0"/>
              <a:cs typeface="Calibri" pitchFamily="34" charset="0"/>
            </a:endParaRP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1</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762000" y="838200"/>
            <a:ext cx="7848600" cy="5324535"/>
          </a:xfrm>
          <a:prstGeom prst="rect">
            <a:avLst/>
          </a:prstGeom>
        </p:spPr>
        <p:txBody>
          <a:bodyPr wrap="square">
            <a:spAutoFit/>
          </a:bodyPr>
          <a:lstStyle/>
          <a:p>
            <a:r>
              <a:rPr lang="en-US" sz="2000" dirty="0" smtClean="0">
                <a:latin typeface="Calibri" pitchFamily="34" charset="0"/>
                <a:cs typeface="Calibri" pitchFamily="34" charset="0"/>
              </a:rPr>
              <a:t>With the exception of pregnant women, there is no change to </a:t>
            </a:r>
            <a:r>
              <a:rPr lang="en-US" sz="2000" b="1" u="sng" dirty="0" smtClean="0">
                <a:latin typeface="Calibri" pitchFamily="34" charset="0"/>
                <a:cs typeface="Calibri" pitchFamily="34" charset="0"/>
              </a:rPr>
              <a:t>state coverage</a:t>
            </a:r>
            <a:r>
              <a:rPr lang="en-US" sz="2000" u="sng" dirty="0" smtClean="0">
                <a:latin typeface="Calibri" pitchFamily="34" charset="0"/>
                <a:cs typeface="Calibri" pitchFamily="34" charset="0"/>
              </a:rPr>
              <a:t> </a:t>
            </a:r>
            <a:r>
              <a:rPr lang="en-US" sz="2000" dirty="0" smtClean="0">
                <a:latin typeface="Calibri" pitchFamily="34" charset="0"/>
                <a:cs typeface="Calibri" pitchFamily="34" charset="0"/>
              </a:rPr>
              <a:t>for undocumented immigrants:</a:t>
            </a:r>
          </a:p>
          <a:p>
            <a:pPr marL="1143000" lvl="2" indent="-228600">
              <a:buClr>
                <a:schemeClr val="bg2"/>
              </a:buClr>
              <a:buFont typeface="Arial" pitchFamily="34" charset="0"/>
              <a:buChar char="•"/>
            </a:pPr>
            <a:r>
              <a:rPr lang="en-US" sz="2000" dirty="0" smtClean="0">
                <a:latin typeface="Calibri" pitchFamily="34" charset="0"/>
                <a:cs typeface="Calibri" pitchFamily="34" charset="0"/>
              </a:rPr>
              <a:t>Undocumented immigrants will still only have access to Health Safety Net (HSN) and MassHealth Limited​.</a:t>
            </a:r>
          </a:p>
          <a:p>
            <a:pPr marL="1143000" lvl="2" indent="-228600">
              <a:buClr>
                <a:schemeClr val="bg2"/>
              </a:buClr>
              <a:buFont typeface="Arial" pitchFamily="34" charset="0"/>
              <a:buChar char="•"/>
            </a:pPr>
            <a:endParaRPr lang="en-US" sz="2000" dirty="0" smtClean="0">
              <a:latin typeface="Calibri" pitchFamily="34" charset="0"/>
              <a:cs typeface="Calibri" pitchFamily="34" charset="0"/>
            </a:endParaRP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Undocumented pregnant women &lt;200%FPL will become eligible for MassHealth Standard  instead of Healthy Start/Limited/HSN.  Healthy Start will be going away on 1/1/14.  </a:t>
            </a:r>
          </a:p>
          <a:p>
            <a:pPr marL="228600" lvl="1" indent="-228600">
              <a:buClr>
                <a:schemeClr val="bg2"/>
              </a:buClr>
            </a:pPr>
            <a:r>
              <a:rPr lang="en-US" sz="2000" dirty="0" smtClean="0">
                <a:latin typeface="Calibri" pitchFamily="34" charset="0"/>
                <a:cs typeface="Calibri" pitchFamily="34" charset="0"/>
              </a:rPr>
              <a:t>Undocumented immigrants will only be able to purchase </a:t>
            </a:r>
            <a:r>
              <a:rPr lang="en-US" sz="2000" b="1" u="sng" dirty="0" smtClean="0">
                <a:latin typeface="Calibri" pitchFamily="34" charset="0"/>
                <a:cs typeface="Calibri" pitchFamily="34" charset="0"/>
              </a:rPr>
              <a:t>private health</a:t>
            </a:r>
          </a:p>
          <a:p>
            <a:pPr marL="228600" lvl="1" indent="-228600">
              <a:buClr>
                <a:schemeClr val="bg2"/>
              </a:buClr>
            </a:pPr>
            <a:r>
              <a:rPr lang="en-US" sz="2000" b="1" u="sng" dirty="0" smtClean="0">
                <a:latin typeface="Calibri" pitchFamily="34" charset="0"/>
                <a:cs typeface="Calibri" pitchFamily="34" charset="0"/>
              </a:rPr>
              <a:t>plans</a:t>
            </a:r>
            <a:r>
              <a:rPr lang="en-US" sz="2000" dirty="0" smtClean="0">
                <a:latin typeface="Calibri" pitchFamily="34" charset="0"/>
                <a:cs typeface="Calibri" pitchFamily="34" charset="0"/>
              </a:rPr>
              <a:t> directly from the plans, not on the Connector, and aren’t eligible for </a:t>
            </a:r>
          </a:p>
          <a:p>
            <a:pPr marL="228600" lvl="1" indent="-228600">
              <a:buClr>
                <a:schemeClr val="bg2"/>
              </a:buClr>
            </a:pPr>
            <a:r>
              <a:rPr lang="en-US" sz="2000" dirty="0" smtClean="0">
                <a:latin typeface="Calibri" pitchFamily="34" charset="0"/>
                <a:cs typeface="Calibri" pitchFamily="34" charset="0"/>
              </a:rPr>
              <a:t>any subsidies.  </a:t>
            </a: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Insurers must offer all of the same plans outside the Connector</a:t>
            </a:r>
          </a:p>
          <a:p>
            <a:pPr marL="1143000" lvl="3" indent="-228600">
              <a:spcAft>
                <a:spcPts val="1200"/>
              </a:spcAft>
              <a:buClr>
                <a:schemeClr val="bg2"/>
              </a:buClr>
              <a:buFont typeface="Arial" pitchFamily="34" charset="0"/>
              <a:buChar char="•"/>
            </a:pPr>
            <a:r>
              <a:rPr lang="en-US" sz="2000" dirty="0" smtClean="0">
                <a:latin typeface="Calibri" pitchFamily="34" charset="0"/>
                <a:cs typeface="Calibri" pitchFamily="34" charset="0"/>
              </a:rPr>
              <a:t>There is still an open enrollment period just as there was for Commonwealth Choice (it will be 10/15 – 12/7 instead of 7/1 – 8/15)</a:t>
            </a:r>
            <a:endParaRPr lang="en-US" sz="16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dirty="0" smtClean="0"/>
              <a:t>Legal Immigrants </a:t>
            </a:r>
            <a:r>
              <a:rPr lang="en-US" sz="2400" b="1" dirty="0" smtClean="0"/>
              <a:t>under the ACA	 </a:t>
            </a:r>
          </a:p>
        </p:txBody>
      </p:sp>
      <p:sp>
        <p:nvSpPr>
          <p:cNvPr id="7" name="Footer Placeholder 9"/>
          <p:cNvSpPr txBox="1">
            <a:spLocks/>
          </p:cNvSpPr>
          <p:nvPr/>
        </p:nvSpPr>
        <p:spPr>
          <a:xfrm>
            <a:off x="304800" y="6492875"/>
            <a:ext cx="3429000" cy="365125"/>
          </a:xfrm>
          <a:prstGeom prst="rect">
            <a:avLst/>
          </a:prstGeom>
        </p:spPr>
        <p:txBody>
          <a:bodyPr/>
          <a:lstStyle/>
          <a:p>
            <a:pPr algn="ctr" fontAlgn="base">
              <a:spcBef>
                <a:spcPct val="0"/>
              </a:spcBef>
              <a:spcAft>
                <a:spcPct val="0"/>
              </a:spcAft>
              <a:defRPr/>
            </a:pPr>
            <a:r>
              <a:rPr lang="en-US" sz="900" dirty="0" smtClean="0">
                <a:solidFill>
                  <a:srgbClr val="808080"/>
                </a:solidFill>
                <a:latin typeface="Calibri" pitchFamily="34" charset="0"/>
                <a:cs typeface="Calibri" pitchFamily="34" charset="0"/>
              </a:rPr>
              <a:t>Community Health- Public Payer Patient Access</a:t>
            </a:r>
            <a:endParaRPr lang="en-US" sz="900" dirty="0">
              <a:solidFill>
                <a:srgbClr val="808080"/>
              </a:solidFill>
              <a:latin typeface="Calibri" pitchFamily="34" charset="0"/>
              <a:cs typeface="Calibri" pitchFamily="34" charset="0"/>
            </a:endParaRP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2</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762000" y="1219200"/>
            <a:ext cx="7924800" cy="4416594"/>
          </a:xfrm>
          <a:prstGeom prst="rect">
            <a:avLst/>
          </a:prstGeom>
        </p:spPr>
        <p:txBody>
          <a:bodyPr wrap="square">
            <a:spAutoFit/>
          </a:bodyPr>
          <a:lstStyle/>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“Lawfully Present” is the ACA term for legal immigrants</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This replaces the state’s “AWSS” term (Aliens with Special Status)</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There are some AWSS who are not considered “Lawfully Present” under the ACA</a:t>
            </a:r>
          </a:p>
          <a:p>
            <a:pPr marL="342900" indent="-342900">
              <a:spcAft>
                <a:spcPts val="600"/>
              </a:spcAft>
              <a:buClr>
                <a:schemeClr val="tx1">
                  <a:lumMod val="50000"/>
                  <a:lumOff val="50000"/>
                </a:schemeClr>
              </a:buClr>
              <a:buFont typeface="Arial" pitchFamily="34" charset="0"/>
              <a:buChar char="•"/>
            </a:pPr>
            <a:r>
              <a:rPr lang="en-US" sz="2800" dirty="0" smtClean="0">
                <a:latin typeface="Calibri" pitchFamily="34" charset="0"/>
                <a:cs typeface="Calibri" pitchFamily="34" charset="0"/>
              </a:rPr>
              <a:t>The state will continue to cover them with state dollars under </a:t>
            </a:r>
            <a:r>
              <a:rPr lang="en-US" sz="2800" dirty="0" err="1" smtClean="0">
                <a:latin typeface="Calibri" pitchFamily="34" charset="0"/>
                <a:cs typeface="Calibri" pitchFamily="34" charset="0"/>
              </a:rPr>
              <a:t>MassHealth</a:t>
            </a:r>
            <a:endParaRPr lang="en-US" sz="2800" dirty="0" smtClean="0">
              <a:latin typeface="Calibri" pitchFamily="34" charset="0"/>
              <a:cs typeface="Calibri" pitchFamily="34" charset="0"/>
            </a:endParaRPr>
          </a:p>
          <a:p>
            <a:pPr marL="342900" indent="-342900">
              <a:spcAft>
                <a:spcPts val="600"/>
              </a:spcAft>
              <a:buClr>
                <a:schemeClr val="tx1">
                  <a:lumMod val="50000"/>
                  <a:lumOff val="50000"/>
                </a:schemeClr>
              </a:buClr>
            </a:pPr>
            <a:endParaRPr lang="en-US" sz="1600" dirty="0" smtClean="0">
              <a:latin typeface="Calibri" pitchFamily="34" charset="0"/>
              <a:cs typeface="Calibri" pitchFamily="34" charset="0"/>
            </a:endParaRPr>
          </a:p>
          <a:p>
            <a:endParaRPr lang="en-US" sz="16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Which AWSS are not considered “Lawfully Present”?</a:t>
            </a:r>
          </a:p>
        </p:txBody>
      </p:sp>
      <p:sp>
        <p:nvSpPr>
          <p:cNvPr id="7" name="Footer Placeholder 9"/>
          <p:cNvSpPr txBox="1">
            <a:spLocks/>
          </p:cNvSpPr>
          <p:nvPr/>
        </p:nvSpPr>
        <p:spPr>
          <a:xfrm>
            <a:off x="304800" y="6492875"/>
            <a:ext cx="3429000" cy="365125"/>
          </a:xfrm>
          <a:prstGeom prst="rect">
            <a:avLst/>
          </a:prstGeom>
        </p:spPr>
        <p:txBody>
          <a:bodyPr/>
          <a:lstStyle/>
          <a:p>
            <a:pPr algn="ctr" fontAlgn="base">
              <a:spcBef>
                <a:spcPct val="0"/>
              </a:spcBef>
              <a:spcAft>
                <a:spcPct val="0"/>
              </a:spcAft>
              <a:defRPr/>
            </a:pPr>
            <a:r>
              <a:rPr lang="en-US" sz="900" dirty="0" smtClean="0">
                <a:solidFill>
                  <a:srgbClr val="808080"/>
                </a:solidFill>
                <a:latin typeface="Calibri" pitchFamily="34" charset="0"/>
                <a:cs typeface="Calibri" pitchFamily="34" charset="0"/>
              </a:rPr>
              <a:t>Community Health- Public Payer Patient Access</a:t>
            </a:r>
            <a:endParaRPr lang="en-US" sz="900" dirty="0">
              <a:solidFill>
                <a:srgbClr val="808080"/>
              </a:solidFill>
              <a:latin typeface="Calibri" pitchFamily="34" charset="0"/>
              <a:cs typeface="Calibri" pitchFamily="34" charset="0"/>
            </a:endParaRP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3</a:t>
            </a:fld>
            <a:endParaRPr lang="en-US" dirty="0">
              <a:solidFill>
                <a:srgbClr val="FFFFFF"/>
              </a:solidFill>
            </a:endParaRPr>
          </a:p>
        </p:txBody>
      </p:sp>
      <p:sp>
        <p:nvSpPr>
          <p:cNvPr id="10" name="TextBox 9"/>
          <p:cNvSpPr txBox="1"/>
          <p:nvPr/>
        </p:nvSpPr>
        <p:spPr>
          <a:xfrm>
            <a:off x="381000" y="4953000"/>
            <a:ext cx="8305800" cy="538609"/>
          </a:xfrm>
          <a:prstGeom prst="rect">
            <a:avLst/>
          </a:prstGeom>
          <a:noFill/>
        </p:spPr>
        <p:txBody>
          <a:bodyPr wrap="square" rtlCol="0">
            <a:spAutoFit/>
          </a:bodyPr>
          <a:lstStyle/>
          <a:p>
            <a:pPr marL="800100" lvl="1" indent="-342900">
              <a:spcAft>
                <a:spcPts val="600"/>
              </a:spcAft>
              <a:buClr>
                <a:schemeClr val="tx1">
                  <a:lumMod val="50000"/>
                  <a:lumOff val="50000"/>
                </a:schemeClr>
              </a:buClr>
            </a:pPr>
            <a:endParaRPr lang="en-US" sz="900" dirty="0" smtClean="0">
              <a:latin typeface="Calibri" pitchFamily="34" charset="0"/>
            </a:endParaRPr>
          </a:p>
          <a:p>
            <a:pPr marL="228600" indent="-228600" algn="ctr">
              <a:buClr>
                <a:schemeClr val="tx1">
                  <a:lumMod val="50000"/>
                  <a:lumOff val="50000"/>
                </a:schemeClr>
              </a:buClr>
            </a:pPr>
            <a:endParaRPr lang="en-US" sz="1500" b="1" dirty="0">
              <a:latin typeface="Calibri" pitchFamily="34" charset="0"/>
            </a:endParaRPr>
          </a:p>
        </p:txBody>
      </p:sp>
      <p:sp>
        <p:nvSpPr>
          <p:cNvPr id="8" name="Rectangle 7"/>
          <p:cNvSpPr/>
          <p:nvPr/>
        </p:nvSpPr>
        <p:spPr>
          <a:xfrm>
            <a:off x="381000" y="673179"/>
            <a:ext cx="8458200" cy="707886"/>
          </a:xfrm>
          <a:prstGeom prst="rect">
            <a:avLst/>
          </a:prstGeom>
        </p:spPr>
        <p:txBody>
          <a:bodyPr wrap="square">
            <a:spAutoFit/>
          </a:bodyPr>
          <a:lstStyle/>
          <a:p>
            <a:endParaRPr lang="en-US" sz="1600" b="1" u="sng" dirty="0" smtClean="0">
              <a:latin typeface="Calibri" pitchFamily="34" charset="0"/>
              <a:cs typeface="Calibri" pitchFamily="34" charset="0"/>
            </a:endParaRPr>
          </a:p>
          <a:p>
            <a:endParaRPr lang="en-US" sz="800" b="1" u="sng" dirty="0" smtClean="0">
              <a:latin typeface="Calibri" pitchFamily="34" charset="0"/>
              <a:cs typeface="Calibri" pitchFamily="34" charset="0"/>
            </a:endParaRPr>
          </a:p>
          <a:p>
            <a:endParaRPr lang="en-US" sz="1600" dirty="0">
              <a:latin typeface="Calibri" pitchFamily="34" charset="0"/>
              <a:cs typeface="Calibri" pitchFamily="34" charset="0"/>
            </a:endParaRPr>
          </a:p>
        </p:txBody>
      </p:sp>
      <p:sp>
        <p:nvSpPr>
          <p:cNvPr id="11" name="Rectangle 10"/>
          <p:cNvSpPr/>
          <p:nvPr/>
        </p:nvSpPr>
        <p:spPr>
          <a:xfrm>
            <a:off x="762000" y="914400"/>
            <a:ext cx="7772400" cy="5016758"/>
          </a:xfrm>
          <a:prstGeom prst="rect">
            <a:avLst/>
          </a:prstGeom>
        </p:spPr>
        <p:txBody>
          <a:bodyPr wrap="square">
            <a:spAutoFit/>
          </a:bodyPr>
          <a:lstStyle/>
          <a:p>
            <a:endParaRPr lang="en-US" sz="1600" dirty="0" smtClean="0">
              <a:latin typeface="Calibri" pitchFamily="34" charset="0"/>
              <a:cs typeface="Calibri" pitchFamily="34" charset="0"/>
            </a:endParaRPr>
          </a:p>
          <a:p>
            <a:r>
              <a:rPr lang="en-US" sz="1600" dirty="0" smtClean="0">
                <a:latin typeface="Calibri" pitchFamily="34" charset="0"/>
                <a:cs typeface="Calibri" pitchFamily="34" charset="0"/>
              </a:rPr>
              <a:t>(1) aliens living in the United States in accordance with an indefinite stay of deportation;</a:t>
            </a:r>
          </a:p>
          <a:p>
            <a:r>
              <a:rPr lang="en-US" sz="1600" dirty="0" smtClean="0">
                <a:latin typeface="Calibri" pitchFamily="34" charset="0"/>
                <a:cs typeface="Calibri" pitchFamily="34" charset="0"/>
              </a:rPr>
              <a:t>(2) aliens living in the United States in accordance with an indefinite voluntary departure;</a:t>
            </a:r>
          </a:p>
          <a:p>
            <a:r>
              <a:rPr lang="en-US" sz="1600" dirty="0" smtClean="0">
                <a:latin typeface="Calibri" pitchFamily="34" charset="0"/>
                <a:cs typeface="Calibri" pitchFamily="34" charset="0"/>
              </a:rPr>
              <a:t>(3) aliens and their families who are covered by an approved immediate relative petition, who are entitled to voluntary departure, and whose departure the United States Department of Homeland Security (DHS) does not contemplate enforcing;</a:t>
            </a:r>
          </a:p>
          <a:p>
            <a:r>
              <a:rPr lang="en-US" sz="1600" dirty="0" smtClean="0">
                <a:latin typeface="Calibri" pitchFamily="34" charset="0"/>
                <a:cs typeface="Calibri" pitchFamily="34" charset="0"/>
              </a:rPr>
              <a:t>(4) aliens granted voluntary departure by the DHS or an Immigration Judge, and whose deportation the</a:t>
            </a:r>
            <a:r>
              <a:rPr lang="en-US" sz="1600" b="1" dirty="0" smtClean="0">
                <a:latin typeface="Calibri" pitchFamily="34" charset="0"/>
                <a:cs typeface="Calibri" pitchFamily="34" charset="0"/>
              </a:rPr>
              <a:t> </a:t>
            </a:r>
            <a:r>
              <a:rPr lang="en-US" sz="1600" dirty="0" smtClean="0">
                <a:latin typeface="Calibri" pitchFamily="34" charset="0"/>
                <a:cs typeface="Calibri" pitchFamily="34" charset="0"/>
              </a:rPr>
              <a:t>DHS does not contemplate enforcing;</a:t>
            </a:r>
          </a:p>
          <a:p>
            <a:r>
              <a:rPr lang="en-US" sz="1600" dirty="0" smtClean="0">
                <a:latin typeface="Calibri" pitchFamily="34" charset="0"/>
                <a:cs typeface="Calibri" pitchFamily="34" charset="0"/>
              </a:rPr>
              <a:t>(5) aliens living under orders of supervision;</a:t>
            </a:r>
          </a:p>
          <a:p>
            <a:r>
              <a:rPr lang="en-US" sz="1600" dirty="0" smtClean="0">
                <a:latin typeface="Calibri" pitchFamily="34" charset="0"/>
                <a:cs typeface="Calibri" pitchFamily="34" charset="0"/>
              </a:rPr>
              <a:t>(6) aliens who have entered and continuously lived in the United States since before January 1, 1972;</a:t>
            </a:r>
          </a:p>
          <a:p>
            <a:r>
              <a:rPr lang="en-US" sz="1600" dirty="0" smtClean="0">
                <a:latin typeface="Calibri" pitchFamily="34" charset="0"/>
                <a:cs typeface="Calibri" pitchFamily="34" charset="0"/>
              </a:rPr>
              <a:t>(7) aliens granted suspension of deportation, and whose departure the DHS does not contemplate enforcing;</a:t>
            </a:r>
          </a:p>
          <a:p>
            <a:r>
              <a:rPr lang="en-US" sz="1600" dirty="0" smtClean="0">
                <a:latin typeface="Calibri" pitchFamily="34" charset="0"/>
                <a:cs typeface="Calibri" pitchFamily="34" charset="0"/>
              </a:rPr>
              <a:t>(8) aliens who are asylum applicants; and</a:t>
            </a:r>
          </a:p>
          <a:p>
            <a:r>
              <a:rPr lang="en-US" sz="1600" dirty="0" smtClean="0">
                <a:latin typeface="Calibri" pitchFamily="34" charset="0"/>
                <a:cs typeface="Calibri" pitchFamily="34" charset="0"/>
              </a:rPr>
              <a:t>(9) aliens granted Deferred Action for Childhood Arrivals status or have a pending application for this status; or</a:t>
            </a:r>
          </a:p>
          <a:p>
            <a:r>
              <a:rPr lang="en-US" sz="1600" dirty="0" smtClean="0">
                <a:latin typeface="Calibri" pitchFamily="34" charset="0"/>
                <a:cs typeface="Calibri" pitchFamily="34" charset="0"/>
              </a:rPr>
              <a:t>(10) any other aliens living in the United States with the knowledge and consent of the </a:t>
            </a:r>
          </a:p>
          <a:p>
            <a:r>
              <a:rPr lang="en-US" sz="1600" dirty="0" smtClean="0">
                <a:latin typeface="Calibri" pitchFamily="34" charset="0"/>
                <a:cs typeface="Calibri" pitchFamily="34" charset="0"/>
              </a:rPr>
              <a:t>DHS, and whose departure the DHS does not contemplate enforcing. (These include persons granted Extended Voluntary Departure due to conditions in the alien's home country based on a determination by the Secretary of State.)</a:t>
            </a:r>
            <a:endParaRPr lang="en-US" sz="1600"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dirty="0" smtClean="0"/>
              <a:t>C</a:t>
            </a:r>
            <a:r>
              <a:rPr lang="en-US" sz="2400" b="1" dirty="0" smtClean="0"/>
              <a:t>overage</a:t>
            </a:r>
            <a:r>
              <a:rPr lang="en-US" dirty="0" smtClean="0"/>
              <a:t> for Legal Immigrants:</a:t>
            </a:r>
            <a:r>
              <a:rPr lang="en-US" sz="2400" b="1" dirty="0" smtClean="0"/>
              <a:t>  today vs. tomorrow </a:t>
            </a:r>
          </a:p>
        </p:txBody>
      </p:sp>
      <p:graphicFrame>
        <p:nvGraphicFramePr>
          <p:cNvPr id="6" name="Table 5"/>
          <p:cNvGraphicFramePr>
            <a:graphicFrameLocks noGrp="1"/>
          </p:cNvGraphicFramePr>
          <p:nvPr/>
        </p:nvGraphicFramePr>
        <p:xfrm>
          <a:off x="457200" y="1066797"/>
          <a:ext cx="8411259" cy="4450080"/>
        </p:xfrm>
        <a:graphic>
          <a:graphicData uri="http://schemas.openxmlformats.org/drawingml/2006/table">
            <a:tbl>
              <a:tblPr firstRow="1" bandRow="1">
                <a:tableStyleId>{5C22544A-7EE6-4342-B048-85BDC9FD1C3A}</a:tableStyleId>
              </a:tblPr>
              <a:tblGrid>
                <a:gridCol w="1624074"/>
                <a:gridCol w="1740079"/>
                <a:gridCol w="1334389"/>
                <a:gridCol w="1778747"/>
                <a:gridCol w="1933970"/>
              </a:tblGrid>
              <a:tr h="316002">
                <a:tc>
                  <a:txBody>
                    <a:bodyPr/>
                    <a:lstStyle/>
                    <a:p>
                      <a:pPr algn="ctr"/>
                      <a:r>
                        <a:rPr lang="en-US" sz="1600" b="1" dirty="0" smtClean="0">
                          <a:solidFill>
                            <a:schemeClr val="tx1"/>
                          </a:solidFill>
                          <a:latin typeface="Calibri" pitchFamily="34" charset="0"/>
                        </a:rPr>
                        <a:t>Category </a:t>
                      </a:r>
                      <a:endParaRPr lang="en-US" sz="1600" b="1" dirty="0">
                        <a:solidFill>
                          <a:schemeClr val="tx1"/>
                        </a:solidFill>
                        <a:latin typeface="Calibri" pitchFamily="34" charset="0"/>
                      </a:endParaRPr>
                    </a:p>
                  </a:txBody>
                  <a:tcP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Status</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Income %FPL</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Current</a:t>
                      </a:r>
                      <a:endParaRPr lang="en-US" sz="1600" b="1" dirty="0">
                        <a:solidFill>
                          <a:schemeClr val="tx1"/>
                        </a:solidFill>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algn="ctr"/>
                      <a:r>
                        <a:rPr lang="en-US" sz="1600" b="1" dirty="0" smtClean="0">
                          <a:solidFill>
                            <a:schemeClr val="tx1"/>
                          </a:solidFill>
                          <a:latin typeface="Calibri" pitchFamily="34" charset="0"/>
                        </a:rPr>
                        <a:t>2014</a:t>
                      </a:r>
                      <a:endParaRPr lang="en-US" sz="1600" b="1" dirty="0">
                        <a:solidFill>
                          <a:schemeClr val="tx1"/>
                        </a:solidFill>
                        <a:latin typeface="Calibri" pitchFamily="34" charset="0"/>
                      </a:endParaRPr>
                    </a:p>
                  </a:txBody>
                  <a:tcP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dirty="0" smtClean="0">
                          <a:latin typeface="Calibri" pitchFamily="34" charset="0"/>
                        </a:rPr>
                        <a:t>Pregnant</a:t>
                      </a:r>
                      <a:r>
                        <a:rPr lang="en-US" sz="1500" baseline="0" dirty="0" smtClean="0">
                          <a:latin typeface="Calibri" pitchFamily="34" charset="0"/>
                        </a:rPr>
                        <a:t> Women </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rowSpan="2">
                  <a:txBody>
                    <a:bodyPr/>
                    <a:lstStyle/>
                    <a:p>
                      <a:r>
                        <a:rPr lang="en-US" sz="1500" dirty="0" smtClean="0">
                          <a:latin typeface="Calibri" pitchFamily="34" charset="0"/>
                        </a:rPr>
                        <a:t>“Lawfully present” and other AWSS get the same thing</a:t>
                      </a:r>
                    </a:p>
                  </a:txBody>
                  <a:tcPr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&lt;133%</a:t>
                      </a:r>
                      <a:endParaRPr lang="en-US" sz="1500" dirty="0">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32425">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tcPr>
                </a:tc>
                <a:tc>
                  <a:txBody>
                    <a:bodyPr/>
                    <a:lstStyle/>
                    <a:p>
                      <a:r>
                        <a:rPr lang="en-US" sz="1500" dirty="0" smtClean="0">
                          <a:latin typeface="Calibri" pitchFamily="34" charset="0"/>
                        </a:rPr>
                        <a:t>133%-200%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3">
                  <a:txBody>
                    <a:bodyPr/>
                    <a:lstStyle/>
                    <a:p>
                      <a:r>
                        <a:rPr lang="en-US" sz="1500" dirty="0" smtClean="0">
                          <a:latin typeface="Calibri" pitchFamily="34" charset="0"/>
                        </a:rPr>
                        <a:t>Children 1-18</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rowSpan="3">
                  <a:txBody>
                    <a:bodyPr/>
                    <a:lstStyle/>
                    <a:p>
                      <a:r>
                        <a:rPr lang="en-US" sz="1500" dirty="0" smtClean="0">
                          <a:latin typeface="Calibri" pitchFamily="34" charset="0"/>
                        </a:rPr>
                        <a:t>“Lawfully present”</a:t>
                      </a:r>
                    </a:p>
                    <a:p>
                      <a:r>
                        <a:rPr lang="en-US" sz="1500" dirty="0" smtClean="0">
                          <a:latin typeface="Calibri" pitchFamily="34" charset="0"/>
                        </a:rPr>
                        <a:t>and other AWSS get the same thing</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&lt;133%</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133%-150%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Standard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smtClean="0">
                          <a:latin typeface="Calibri" pitchFamily="34" charset="0"/>
                        </a:rPr>
                        <a:t>Standard</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vMerge="1">
                  <a:txBody>
                    <a:bodyPr/>
                    <a:lstStyle/>
                    <a:p>
                      <a:endParaRPr lang="en-US" sz="1200" dirty="0">
                        <a:latin typeface="Calibri" pitchFamily="34" charset="0"/>
                      </a:endParaRPr>
                    </a:p>
                  </a:txBody>
                  <a:tcPr>
                    <a:lnT w="12700" cap="flat" cmpd="sng" algn="ctr">
                      <a:solidFill>
                        <a:schemeClr val="bg1"/>
                      </a:solidFill>
                      <a:prstDash val="solid"/>
                      <a:round/>
                      <a:headEnd type="none" w="med" len="med"/>
                      <a:tailEnd type="none" w="med" len="med"/>
                    </a:lnT>
                  </a:tcPr>
                </a:tc>
                <a:tc>
                  <a:txBody>
                    <a:bodyPr/>
                    <a:lstStyle/>
                    <a:p>
                      <a:r>
                        <a:rPr lang="en-US" sz="1500" dirty="0" smtClean="0">
                          <a:latin typeface="Calibri" pitchFamily="34" charset="0"/>
                        </a:rPr>
                        <a:t>150%-300%</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Family Assistance </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Family Assistance</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dirty="0" smtClean="0">
                          <a:latin typeface="Calibri" pitchFamily="34" charset="0"/>
                        </a:rPr>
                        <a:t>Disabled</a:t>
                      </a:r>
                      <a:r>
                        <a:rPr lang="en-US" sz="1500" baseline="0" dirty="0" smtClean="0">
                          <a:latin typeface="Calibri" pitchFamily="34" charset="0"/>
                        </a:rPr>
                        <a:t> &lt;65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&lt;100%</a:t>
                      </a:r>
                      <a:r>
                        <a:rPr lang="en-US" sz="1500" baseline="0" dirty="0" smtClean="0">
                          <a:latin typeface="Calibri" pitchFamily="34" charset="0"/>
                        </a:rPr>
                        <a:t> </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err="1" smtClean="0">
                          <a:latin typeface="Calibri" pitchFamily="34" charset="0"/>
                        </a:rPr>
                        <a:t>ConnectorCare</a:t>
                      </a:r>
                      <a:r>
                        <a:rPr lang="en-US" sz="1500" b="0" dirty="0" smtClean="0">
                          <a:latin typeface="Calibri" pitchFamily="34" charset="0"/>
                        </a:rPr>
                        <a:t> </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Calibri" pitchFamily="34" charset="0"/>
                        </a:rPr>
                        <a:t>&lt;100%</a:t>
                      </a:r>
                      <a:r>
                        <a:rPr lang="en-US" sz="1500" baseline="0" dirty="0" smtClean="0">
                          <a:latin typeface="Calibri" pitchFamily="34" charset="0"/>
                        </a:rPr>
                        <a:t> </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b="0" dirty="0" smtClean="0">
                          <a:latin typeface="Calibri" pitchFamily="34" charset="0"/>
                        </a:rPr>
                        <a:t>Family Assistance</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316002">
                <a:tc rowSpan="2">
                  <a:txBody>
                    <a:bodyPr/>
                    <a:lstStyle/>
                    <a:p>
                      <a:r>
                        <a:rPr lang="en-US" sz="1500" baseline="0" dirty="0" smtClean="0">
                          <a:latin typeface="Calibri" pitchFamily="34" charset="0"/>
                        </a:rPr>
                        <a: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&lt;100%</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a:t>
                      </a:r>
                      <a:r>
                        <a:rPr lang="en-US" sz="1500" b="0" baseline="0" dirty="0" smtClean="0">
                          <a:latin typeface="Calibri" pitchFamily="34" charset="0"/>
                        </a:rPr>
                        <a:t> Assistance</a:t>
                      </a:r>
                      <a:endParaRPr lang="en-US" sz="1500" b="0" dirty="0" smtClean="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16002">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latin typeface="Calibri" pitchFamily="34" charset="0"/>
                        </a:rPr>
                        <a:t>&lt;100%</a:t>
                      </a:r>
                      <a:r>
                        <a:rPr lang="en-US" sz="1500" baseline="0" dirty="0" smtClean="0">
                          <a:latin typeface="Calibri" pitchFamily="34" charset="0"/>
                        </a:rPr>
                        <a:t> </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Essential/Limited</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 Assistance</a:t>
                      </a: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r h="457279">
                <a:tc rowSpan="2">
                  <a:txBody>
                    <a:bodyPr/>
                    <a:lstStyle/>
                    <a:p>
                      <a:r>
                        <a:rPr lang="en-US" sz="1500" dirty="0" smtClean="0">
                          <a:latin typeface="Calibri" pitchFamily="34" charset="0"/>
                        </a:rPr>
                        <a:t>&lt;65</a:t>
                      </a:r>
                      <a:endParaRPr lang="en-US" sz="1500" dirty="0">
                        <a:latin typeface="Calibri" pitchFamily="34" charset="0"/>
                      </a:endParaRPr>
                    </a:p>
                  </a:txBody>
                  <a:tcPr anchor="ctr">
                    <a:lnL w="12700" cap="flat" cmpd="sng" algn="ctr">
                      <a:solidFill>
                        <a:schemeClr val="bg2"/>
                      </a:solidFill>
                      <a:prstDash val="solid"/>
                      <a:round/>
                      <a:headEnd type="none" w="med" len="med"/>
                      <a:tailEnd type="none" w="med" len="med"/>
                    </a:lnL>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r>
                        <a:rPr lang="en-US" sz="1500" dirty="0" smtClean="0">
                          <a:latin typeface="Calibri" pitchFamily="34" charset="0"/>
                        </a:rPr>
                        <a:t>“Lawfully present”</a:t>
                      </a: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EF1F2"/>
                    </a:solidFill>
                  </a:tcPr>
                </a:tc>
                <a:tc>
                  <a:txBody>
                    <a:bodyPr/>
                    <a:lstStyle/>
                    <a:p>
                      <a:r>
                        <a:rPr lang="en-US" sz="1500" baseline="0" dirty="0" smtClean="0">
                          <a:latin typeface="Calibri" pitchFamily="34" charset="0"/>
                        </a:rPr>
                        <a:t>&lt;300%</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dirty="0" smtClean="0">
                          <a:latin typeface="Calibri" pitchFamily="34" charset="0"/>
                        </a:rPr>
                        <a:t>Commonwealth Care</a:t>
                      </a:r>
                      <a:endParaRPr lang="en-US" sz="1500" dirty="0">
                        <a:latin typeface="Calibri" pitchFamily="34" charset="0"/>
                      </a:endParaRPr>
                    </a:p>
                  </a:txBody>
                  <a:tcPr anchor="ct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r>
                        <a:rPr lang="en-US" sz="1500" b="0" dirty="0" err="1" smtClean="0">
                          <a:latin typeface="Calibri" pitchFamily="34" charset="0"/>
                        </a:rPr>
                        <a:t>ConnectorCare</a:t>
                      </a:r>
                      <a:r>
                        <a:rPr lang="en-US" sz="1500" b="0" dirty="0" smtClean="0">
                          <a:latin typeface="Calibri" pitchFamily="34" charset="0"/>
                        </a:rPr>
                        <a:t> </a:t>
                      </a:r>
                      <a:endParaRPr lang="en-US" sz="1500" b="0" dirty="0">
                        <a:latin typeface="Calibri" pitchFamily="34" charset="0"/>
                      </a:endParaRPr>
                    </a:p>
                  </a:txBody>
                  <a:tcPr anchor="ctr">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457279">
                <a:tc vMerge="1">
                  <a:txBody>
                    <a:bodyPr/>
                    <a:lstStyle/>
                    <a:p>
                      <a:endParaRPr lang="en-US"/>
                    </a:p>
                  </a:txBody>
                  <a:tcPr/>
                </a:tc>
                <a:tc>
                  <a:txBody>
                    <a:bodyPr/>
                    <a:lstStyle/>
                    <a:p>
                      <a:r>
                        <a:rPr lang="en-US" sz="1500" dirty="0" smtClean="0">
                          <a:latin typeface="Calibri" pitchFamily="34" charset="0"/>
                        </a:rPr>
                        <a:t>Other AWSS</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solidFill>
                      <a:srgbClr val="DEF1F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aseline="0" dirty="0" smtClean="0">
                          <a:latin typeface="Calibri" pitchFamily="34" charset="0"/>
                        </a:rPr>
                        <a:t>&lt;300%</a:t>
                      </a:r>
                      <a:endParaRPr lang="en-US" sz="1500" dirty="0" smtClean="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r>
                        <a:rPr lang="en-US" sz="1500" dirty="0" smtClean="0">
                          <a:latin typeface="Calibri" pitchFamily="34" charset="0"/>
                        </a:rPr>
                        <a:t>Commonwealth</a:t>
                      </a:r>
                      <a:r>
                        <a:rPr lang="en-US" sz="1500" baseline="0" dirty="0" smtClean="0">
                          <a:latin typeface="Calibri" pitchFamily="34" charset="0"/>
                        </a:rPr>
                        <a:t> Care</a:t>
                      </a:r>
                      <a:endParaRPr lang="en-US" sz="1500" dirty="0">
                        <a:latin typeface="Calibri" pitchFamily="34" charset="0"/>
                      </a:endParaRPr>
                    </a:p>
                  </a:txBody>
                  <a:tcPr anchor="ct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dirty="0" smtClean="0">
                          <a:latin typeface="Calibri" pitchFamily="34" charset="0"/>
                        </a:rPr>
                        <a:t>Family Assistance</a:t>
                      </a:r>
                    </a:p>
                  </a:txBody>
                  <a:tcPr anchor="ctr">
                    <a:lnR w="12700" cap="flat" cmpd="sng" algn="ctr">
                      <a:solidFill>
                        <a:schemeClr val="bg2"/>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2"/>
                      </a:solidFill>
                      <a:prstDash val="solid"/>
                      <a:round/>
                      <a:headEnd type="none" w="med" len="med"/>
                      <a:tailEnd type="none" w="med" len="med"/>
                    </a:lnB>
                  </a:tcPr>
                </a:tc>
              </a:tr>
            </a:tbl>
          </a:graphicData>
        </a:graphic>
      </p:graphicFrame>
      <p:sp>
        <p:nvSpPr>
          <p:cNvPr id="7" name="Footer Placeholder 9"/>
          <p:cNvSpPr txBox="1">
            <a:spLocks/>
          </p:cNvSpPr>
          <p:nvPr/>
        </p:nvSpPr>
        <p:spPr>
          <a:xfrm>
            <a:off x="304800" y="6492875"/>
            <a:ext cx="3429000" cy="365125"/>
          </a:xfrm>
          <a:prstGeom prst="rect">
            <a:avLst/>
          </a:prstGeom>
        </p:spPr>
        <p:txBody>
          <a:bodyPr/>
          <a:lstStyle/>
          <a:p>
            <a:pPr algn="ctr" fontAlgn="base">
              <a:spcBef>
                <a:spcPct val="0"/>
              </a:spcBef>
              <a:spcAft>
                <a:spcPct val="0"/>
              </a:spcAft>
              <a:defRPr/>
            </a:pPr>
            <a:r>
              <a:rPr lang="en-US" sz="900" dirty="0" smtClean="0">
                <a:solidFill>
                  <a:srgbClr val="808080"/>
                </a:solidFill>
                <a:latin typeface="Calibri" pitchFamily="34" charset="0"/>
                <a:cs typeface="Calibri" pitchFamily="34" charset="0"/>
              </a:rPr>
              <a:t>Community Health- Public Payer Patient Access</a:t>
            </a:r>
            <a:endParaRPr lang="en-US" sz="900" dirty="0">
              <a:solidFill>
                <a:srgbClr val="808080"/>
              </a:solidFill>
              <a:latin typeface="Calibri" pitchFamily="34" charset="0"/>
              <a:cs typeface="Calibri" pitchFamily="34" charset="0"/>
            </a:endParaRP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4</a:t>
            </a:fld>
            <a:endParaRPr lang="en-US" dirty="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000" b="1" dirty="0" smtClean="0"/>
              <a:t>Five categories of immigrants are changing programs under the ACA</a:t>
            </a: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5</a:t>
            </a:fld>
            <a:endParaRPr lang="en-US" dirty="0">
              <a:solidFill>
                <a:srgbClr val="FFFFFF"/>
              </a:solidFill>
            </a:endParaRPr>
          </a:p>
        </p:txBody>
      </p:sp>
      <p:sp>
        <p:nvSpPr>
          <p:cNvPr id="8" name="TextBox 7"/>
          <p:cNvSpPr txBox="1"/>
          <p:nvPr/>
        </p:nvSpPr>
        <p:spPr>
          <a:xfrm>
            <a:off x="533400" y="762000"/>
            <a:ext cx="8382000" cy="5170646"/>
          </a:xfrm>
          <a:prstGeom prst="rect">
            <a:avLst/>
          </a:prstGeom>
          <a:noFill/>
        </p:spPr>
        <p:txBody>
          <a:bodyPr wrap="square" rtlCol="0">
            <a:spAutoFit/>
          </a:bodyPr>
          <a:lstStyle/>
          <a:p>
            <a:pPr marL="342900" indent="-342900">
              <a:buFont typeface="+mj-lt"/>
              <a:buAutoNum type="arabicPeriod"/>
            </a:pPr>
            <a:r>
              <a:rPr lang="en-US" sz="1500" dirty="0" smtClean="0">
                <a:latin typeface="Calibri" pitchFamily="34" charset="0"/>
                <a:cs typeface="Calibri" pitchFamily="34" charset="0"/>
              </a:rPr>
              <a:t>Essential/Limited </a:t>
            </a:r>
            <a:r>
              <a:rPr lang="en-US" sz="1500" dirty="0" smtClean="0">
                <a:latin typeface="Calibri" pitchFamily="34" charset="0"/>
                <a:cs typeface="Calibri" pitchFamily="34" charset="0"/>
                <a:sym typeface="Wingdings" pitchFamily="2" charset="2"/>
              </a:rPr>
              <a:t> ConnectorCare  </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Who: Disabled &lt;65 Lawfully Present</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Additional benefits:  audiology, chiropractic care, inpatient rehab (share of 100 days/year), hearing aids, home health, hospice, and skilled nursing facility (share of 100 days/year)</a:t>
            </a:r>
          </a:p>
          <a:p>
            <a:pPr marL="342900" indent="-342900">
              <a:buFont typeface="+mj-lt"/>
              <a:buAutoNum type="arabicPeriod"/>
            </a:pPr>
            <a:endParaRPr lang="en-US" sz="1500" dirty="0" smtClean="0">
              <a:latin typeface="Calibri" pitchFamily="34" charset="0"/>
              <a:cs typeface="Calibri" pitchFamily="34" charset="0"/>
              <a:sym typeface="Wingdings" pitchFamily="2" charset="2"/>
            </a:endParaRPr>
          </a:p>
          <a:p>
            <a:pPr marL="342900" indent="-342900">
              <a:buFont typeface="+mj-lt"/>
              <a:buAutoNum type="arabicPeriod"/>
            </a:pPr>
            <a:r>
              <a:rPr lang="en-US" sz="1500" dirty="0" smtClean="0">
                <a:latin typeface="Calibri" pitchFamily="34" charset="0"/>
                <a:cs typeface="Calibri" pitchFamily="34" charset="0"/>
                <a:sym typeface="Wingdings" pitchFamily="2" charset="2"/>
              </a:rPr>
              <a:t>Essential/Limited  Family Assistance</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Who: Disabled &lt;65 Other AWSS and 65+ Lawfully Present &amp; Other AWSS</a:t>
            </a:r>
            <a:endParaRPr lang="en-US" sz="1500" u="sng" dirty="0" smtClean="0">
              <a:latin typeface="Calibri" pitchFamily="34" charset="0"/>
              <a:cs typeface="Calibri" pitchFamily="34" charset="0"/>
              <a:sym typeface="Wingdings" pitchFamily="2" charset="2"/>
            </a:endParaRP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Additional benefits:  audiology, chiropractic care, inpatient rehab, hearing aids, home health, hospice</a:t>
            </a:r>
          </a:p>
          <a:p>
            <a:endParaRPr lang="en-US" sz="1500" u="sng" dirty="0" smtClean="0">
              <a:latin typeface="Calibri" pitchFamily="34" charset="0"/>
              <a:cs typeface="Calibri" pitchFamily="34" charset="0"/>
              <a:sym typeface="Wingdings" pitchFamily="2" charset="2"/>
            </a:endParaRPr>
          </a:p>
          <a:p>
            <a:pPr marL="342900" indent="-342900">
              <a:buFont typeface="+mj-lt"/>
              <a:buAutoNum type="arabicPeriod" startAt="3"/>
            </a:pPr>
            <a:r>
              <a:rPr lang="en-US" sz="1500" dirty="0" smtClean="0">
                <a:latin typeface="Calibri" pitchFamily="34" charset="0"/>
                <a:cs typeface="Calibri" pitchFamily="34" charset="0"/>
                <a:sym typeface="Wingdings" pitchFamily="2" charset="2"/>
              </a:rPr>
              <a:t>Commonwealth Care  ConnectorCare </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Who:  &lt;65 Lawfully Present </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No change in benefits </a:t>
            </a:r>
          </a:p>
          <a:p>
            <a:pPr marL="800100" lvl="1" indent="-342900">
              <a:buClr>
                <a:schemeClr val="bg2"/>
              </a:buClr>
              <a:buFont typeface="Wingdings" pitchFamily="2" charset="2"/>
              <a:buChar char="§"/>
            </a:pPr>
            <a:endParaRPr lang="en-US" sz="1500" dirty="0" smtClean="0">
              <a:latin typeface="Calibri" pitchFamily="34" charset="0"/>
              <a:cs typeface="Calibri" pitchFamily="34" charset="0"/>
              <a:sym typeface="Wingdings" pitchFamily="2" charset="2"/>
            </a:endParaRPr>
          </a:p>
          <a:p>
            <a:pPr marL="342900" indent="-342900">
              <a:buClr>
                <a:schemeClr val="bg2"/>
              </a:buClr>
              <a:buFont typeface="+mj-lt"/>
              <a:buAutoNum type="arabicPeriod" startAt="3"/>
            </a:pPr>
            <a:r>
              <a:rPr lang="en-US" sz="1500" dirty="0" smtClean="0">
                <a:latin typeface="Calibri" pitchFamily="34" charset="0"/>
                <a:cs typeface="Calibri" pitchFamily="34" charset="0"/>
                <a:sym typeface="Wingdings" pitchFamily="2" charset="2"/>
              </a:rPr>
              <a:t>Commonwealth Care   Family Assistance </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Who:  &lt;65 Other AWSS</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Additional benefits:  inpatient rehab</a:t>
            </a:r>
          </a:p>
          <a:p>
            <a:pPr marL="800100" lvl="1" indent="-342900">
              <a:buClr>
                <a:schemeClr val="bg2"/>
              </a:buClr>
            </a:pPr>
            <a:endParaRPr lang="en-US" sz="1500" dirty="0" smtClean="0">
              <a:latin typeface="Calibri" pitchFamily="34" charset="0"/>
              <a:cs typeface="Calibri" pitchFamily="34" charset="0"/>
              <a:sym typeface="Wingdings" pitchFamily="2" charset="2"/>
            </a:endParaRPr>
          </a:p>
          <a:p>
            <a:pPr marL="400050" indent="-400050">
              <a:buClr>
                <a:schemeClr val="bg2"/>
              </a:buClr>
              <a:buFont typeface="+mj-lt"/>
              <a:buAutoNum type="arabicPeriod" startAt="3"/>
            </a:pPr>
            <a:r>
              <a:rPr lang="en-US" sz="1500" dirty="0" smtClean="0">
                <a:latin typeface="Calibri" pitchFamily="34" charset="0"/>
                <a:cs typeface="Calibri" pitchFamily="34" charset="0"/>
                <a:sym typeface="Wingdings" pitchFamily="2" charset="2"/>
              </a:rPr>
              <a:t>Healthy Start   Standard </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Who:  undocumented pregnant women under 200% FPL</a:t>
            </a:r>
          </a:p>
          <a:p>
            <a:pPr marL="800100" lvl="1" indent="-342900">
              <a:buClr>
                <a:schemeClr val="bg2"/>
              </a:buClr>
              <a:buFont typeface="Wingdings" pitchFamily="2" charset="2"/>
              <a:buChar char="§"/>
            </a:pPr>
            <a:r>
              <a:rPr lang="en-US" sz="1500" dirty="0" smtClean="0">
                <a:latin typeface="Calibri" pitchFamily="34" charset="0"/>
                <a:cs typeface="Calibri" pitchFamily="34" charset="0"/>
                <a:sym typeface="Wingdings" pitchFamily="2" charset="2"/>
              </a:rPr>
              <a:t>Additional benefits:  full range of benefits under Standard, as opposed to prenatal care through Healthy Start, Labor and Delivery through Limited, and everything else through HSN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395536" y="188640"/>
            <a:ext cx="8748464" cy="609600"/>
          </a:xfrm>
        </p:spPr>
        <p:txBody>
          <a:bodyPr/>
          <a:lstStyle/>
          <a:p>
            <a:r>
              <a:rPr lang="en-US" sz="2400" b="1" dirty="0" smtClean="0"/>
              <a:t>Benefit Comparison</a:t>
            </a:r>
          </a:p>
        </p:txBody>
      </p:sp>
      <p:sp>
        <p:nvSpPr>
          <p:cNvPr id="7" name="Footer Placeholder 9"/>
          <p:cNvSpPr txBox="1">
            <a:spLocks/>
          </p:cNvSpPr>
          <p:nvPr/>
        </p:nvSpPr>
        <p:spPr>
          <a:xfrm>
            <a:off x="304800" y="6492875"/>
            <a:ext cx="3429000" cy="365125"/>
          </a:xfrm>
          <a:prstGeom prst="rect">
            <a:avLst/>
          </a:prstGeom>
        </p:spPr>
        <p:txBody>
          <a:bodyPr/>
          <a:lstStyle/>
          <a:p>
            <a:pPr algn="ctr" fontAlgn="base">
              <a:spcBef>
                <a:spcPct val="0"/>
              </a:spcBef>
              <a:spcAft>
                <a:spcPct val="0"/>
              </a:spcAft>
              <a:defRPr/>
            </a:pPr>
            <a:r>
              <a:rPr lang="en-US" sz="900" dirty="0" smtClean="0">
                <a:solidFill>
                  <a:srgbClr val="808080"/>
                </a:solidFill>
                <a:latin typeface="Calibri" pitchFamily="34" charset="0"/>
                <a:cs typeface="Calibri" pitchFamily="34" charset="0"/>
              </a:rPr>
              <a:t>Community Health- Public Payer Patient Access</a:t>
            </a:r>
            <a:endParaRPr lang="en-US" sz="900" dirty="0">
              <a:solidFill>
                <a:srgbClr val="808080"/>
              </a:solidFill>
              <a:latin typeface="Calibri" pitchFamily="34" charset="0"/>
              <a:cs typeface="Calibri" pitchFamily="34" charset="0"/>
            </a:endParaRPr>
          </a:p>
        </p:txBody>
      </p:sp>
      <p:sp>
        <p:nvSpPr>
          <p:cNvPr id="9" name="Slide Number Placeholder 8"/>
          <p:cNvSpPr>
            <a:spLocks noGrp="1"/>
          </p:cNvSpPr>
          <p:nvPr>
            <p:ph type="sldNum" sz="quarter" idx="10"/>
          </p:nvPr>
        </p:nvSpPr>
        <p:spPr/>
        <p:txBody>
          <a:bodyPr/>
          <a:lstStyle/>
          <a:p>
            <a:pPr>
              <a:defRPr/>
            </a:pPr>
            <a:fld id="{7BDB5E96-09A0-4E35-ADD1-E6F753BF2296}" type="slidenum">
              <a:rPr lang="en-US" smtClean="0">
                <a:solidFill>
                  <a:srgbClr val="FFFFFF"/>
                </a:solidFill>
              </a:rPr>
              <a:pPr>
                <a:defRPr/>
              </a:pPr>
              <a:t>6</a:t>
            </a:fld>
            <a:endParaRPr lang="en-US" dirty="0">
              <a:solidFill>
                <a:srgbClr val="FFFFFF"/>
              </a:solidFill>
            </a:endParaRPr>
          </a:p>
        </p:txBody>
      </p:sp>
      <p:graphicFrame>
        <p:nvGraphicFramePr>
          <p:cNvPr id="8" name="Group 202"/>
          <p:cNvGraphicFramePr>
            <a:graphicFrameLocks/>
          </p:cNvGraphicFramePr>
          <p:nvPr/>
        </p:nvGraphicFramePr>
        <p:xfrm>
          <a:off x="533400" y="990599"/>
          <a:ext cx="8458200" cy="5407152"/>
        </p:xfrm>
        <a:graphic>
          <a:graphicData uri="http://schemas.openxmlformats.org/drawingml/2006/table">
            <a:tbl>
              <a:tblPr/>
              <a:tblGrid>
                <a:gridCol w="1555304"/>
                <a:gridCol w="1416496"/>
                <a:gridCol w="1066800"/>
                <a:gridCol w="1143000"/>
                <a:gridCol w="1295400"/>
                <a:gridCol w="990600"/>
                <a:gridCol w="990600"/>
              </a:tblGrid>
              <a:tr h="440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Standard &amp;</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CommonHealth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Family Assistance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Calibri" pitchFamily="34" charset="0"/>
                          <a:ea typeface="+mn-ea"/>
                          <a:cs typeface="Calibri" pitchFamily="34" charset="0"/>
                        </a:rPr>
                        <a:t>CarePlus</a:t>
                      </a:r>
                    </a:p>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algn="ctr"/>
                      <a:r>
                        <a:rPr lang="en-US" sz="1400" b="1" dirty="0" smtClean="0">
                          <a:latin typeface="Calibri" pitchFamily="34" charset="0"/>
                          <a:cs typeface="Calibri" pitchFamily="34" charset="0"/>
                        </a:rPr>
                        <a:t>ConnectorCare</a:t>
                      </a:r>
                      <a:endParaRPr lang="en-US" sz="1400" b="1" dirty="0">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Basic</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(going away!)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Essential</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(going away!)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Adult day health/foster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Audiology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Chiropractic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Inpatient rehab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64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Hearing aids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Home health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1733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Hospice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Personal Care Attendants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9464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Skilled nursing facility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41597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Medical non-emergency transportation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r h="22246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Long-term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r>
            </a:tbl>
          </a:graphicData>
        </a:graphic>
      </p:graphicFrame>
    </p:spTree>
  </p:cSld>
  <p:clrMapOvr>
    <a:masterClrMapping/>
  </p:clrMapOvr>
</p:sld>
</file>

<file path=ppt/theme/theme1.xml><?xml version="1.0" encoding="utf-8"?>
<a:theme xmlns:a="http://schemas.openxmlformats.org/drawingml/2006/main" name="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0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1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1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1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9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Blank">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1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1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0.xml><?xml version="1.0" encoding="utf-8"?>
<a:theme xmlns:a="http://schemas.openxmlformats.org/drawingml/2006/main" name="1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1.xml><?xml version="1.0" encoding="utf-8"?>
<a:theme xmlns:a="http://schemas.openxmlformats.org/drawingml/2006/main" name="1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2.xml><?xml version="1.0" encoding="utf-8"?>
<a:theme xmlns:a="http://schemas.openxmlformats.org/drawingml/2006/main" name="1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3.xml><?xml version="1.0" encoding="utf-8"?>
<a:theme xmlns:a="http://schemas.openxmlformats.org/drawingml/2006/main" name="1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4.xml><?xml version="1.0" encoding="utf-8"?>
<a:theme xmlns:a="http://schemas.openxmlformats.org/drawingml/2006/main" name="1_Blank">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5.xml><?xml version="1.0" encoding="utf-8"?>
<a:theme xmlns:a="http://schemas.openxmlformats.org/drawingml/2006/main" name="1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39681</TotalTime>
  <Words>798</Words>
  <Application>Microsoft Office PowerPoint</Application>
  <PresentationFormat>On-screen Show (4:3)</PresentationFormat>
  <Paragraphs>200</Paragraphs>
  <Slides>6</Slides>
  <Notes>6</Notes>
  <HiddenSlides>0</HiddenSlides>
  <MMClips>0</MMClips>
  <ScaleCrop>false</ScaleCrop>
  <HeadingPairs>
    <vt:vector size="4" baseType="variant">
      <vt:variant>
        <vt:lpstr>Theme</vt:lpstr>
      </vt:variant>
      <vt:variant>
        <vt:i4>35</vt:i4>
      </vt:variant>
      <vt:variant>
        <vt:lpstr>Slide Titles</vt:lpstr>
      </vt:variant>
      <vt:variant>
        <vt:i4>6</vt:i4>
      </vt:variant>
    </vt:vector>
  </HeadingPairs>
  <TitlesOfParts>
    <vt:vector size="41" baseType="lpstr">
      <vt:lpstr>Partners template adjusted</vt:lpstr>
      <vt:lpstr>Custom Design</vt:lpstr>
      <vt:lpstr>1_Custom Design</vt:lpstr>
      <vt:lpstr>1_Partners template adjusted</vt:lpstr>
      <vt:lpstr>2_Partners template adjusted</vt:lpstr>
      <vt:lpstr>3_Partners template adjusted</vt:lpstr>
      <vt:lpstr>4_Partners template adjusted</vt:lpstr>
      <vt:lpstr>2_Custom Design</vt:lpstr>
      <vt:lpstr>3_Custom Design</vt:lpstr>
      <vt:lpstr>4_Custom Design</vt:lpstr>
      <vt:lpstr>5_Custom Design</vt:lpstr>
      <vt:lpstr>5_Partners template adjusted</vt:lpstr>
      <vt:lpstr>6_Partners template adjusted</vt:lpstr>
      <vt:lpstr>7_Partners template adjusted</vt:lpstr>
      <vt:lpstr>8_Partners template adjusted</vt:lpstr>
      <vt:lpstr>6_Custom Design</vt:lpstr>
      <vt:lpstr>9_Partners template adjusted</vt:lpstr>
      <vt:lpstr>10_Partners template adjusted</vt:lpstr>
      <vt:lpstr>7_Custom Design</vt:lpstr>
      <vt:lpstr>11_Partners template adjusted</vt:lpstr>
      <vt:lpstr>12_Partners template adjusted</vt:lpstr>
      <vt:lpstr>13_Partners template adjusted</vt:lpstr>
      <vt:lpstr>8_Custom Design</vt:lpstr>
      <vt:lpstr>14_Partners template adjusted</vt:lpstr>
      <vt:lpstr>9_Custom Design</vt:lpstr>
      <vt:lpstr>Blank</vt:lpstr>
      <vt:lpstr>10_Custom Design</vt:lpstr>
      <vt:lpstr>15_Partners template adjusted</vt:lpstr>
      <vt:lpstr>16_Partners template adjusted</vt:lpstr>
      <vt:lpstr>11_Custom Design</vt:lpstr>
      <vt:lpstr>17_Partners template adjusted</vt:lpstr>
      <vt:lpstr>18_Partners template adjusted</vt:lpstr>
      <vt:lpstr>12_Custom Design</vt:lpstr>
      <vt:lpstr>1_Blank</vt:lpstr>
      <vt:lpstr>19_Partners template adjusted</vt:lpstr>
      <vt:lpstr>Undocumented Immigrants under the ACA  </vt:lpstr>
      <vt:lpstr>Legal Immigrants under the ACA  </vt:lpstr>
      <vt:lpstr>Which AWSS are not considered “Lawfully Present”?</vt:lpstr>
      <vt:lpstr>Coverage for Legal Immigrants:  today vs. tomorrow </vt:lpstr>
      <vt:lpstr>Five categories of immigrants are changing programs under the ACA</vt:lpstr>
      <vt:lpstr>Benefit Comparison</vt:lpstr>
    </vt:vector>
  </TitlesOfParts>
  <Company>Partners HealthCare System,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Ellen Forman</cp:lastModifiedBy>
  <cp:revision>7664</cp:revision>
  <dcterms:created xsi:type="dcterms:W3CDTF">2013-01-24T16:53:51Z</dcterms:created>
  <dcterms:modified xsi:type="dcterms:W3CDTF">2014-02-26T15:23:21Z</dcterms:modified>
</cp:coreProperties>
</file>